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62" r:id="rId4"/>
    <p:sldId id="263" r:id="rId5"/>
    <p:sldId id="267" r:id="rId6"/>
    <p:sldId id="268" r:id="rId7"/>
    <p:sldId id="264" r:id="rId8"/>
    <p:sldId id="272" r:id="rId9"/>
    <p:sldId id="265" r:id="rId10"/>
    <p:sldId id="275" r:id="rId11"/>
    <p:sldId id="266" r:id="rId12"/>
    <p:sldId id="269" r:id="rId13"/>
    <p:sldId id="289" r:id="rId14"/>
    <p:sldId id="273" r:id="rId15"/>
    <p:sldId id="277" r:id="rId16"/>
    <p:sldId id="280" r:id="rId17"/>
    <p:sldId id="281" r:id="rId18"/>
    <p:sldId id="282" r:id="rId19"/>
    <p:sldId id="274" r:id="rId20"/>
    <p:sldId id="283" r:id="rId21"/>
    <p:sldId id="290" r:id="rId22"/>
    <p:sldId id="284" r:id="rId23"/>
    <p:sldId id="285" r:id="rId24"/>
    <p:sldId id="287" r:id="rId25"/>
    <p:sldId id="291" r:id="rId26"/>
    <p:sldId id="286" r:id="rId27"/>
    <p:sldId id="288" r:id="rId28"/>
    <p:sldId id="292" r:id="rId29"/>
    <p:sldId id="293" r:id="rId30"/>
    <p:sldId id="296" r:id="rId31"/>
    <p:sldId id="294" r:id="rId32"/>
    <p:sldId id="295" r:id="rId33"/>
    <p:sldId id="26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40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33"/>
    <p:restoredTop sz="67680"/>
  </p:normalViewPr>
  <p:slideViewPr>
    <p:cSldViewPr snapToGrid="0" snapToObjects="1">
      <p:cViewPr>
        <p:scale>
          <a:sx n="85" d="100"/>
          <a:sy n="85" d="100"/>
        </p:scale>
        <p:origin x="336" y="144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E17211-4F37-7946-8D37-7D80DF2FD2B0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E5970D-0FAF-0240-BD6E-5AE1F037A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54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5970D-0FAF-0240-BD6E-5AE1F037A65C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516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5970D-0FAF-0240-BD6E-5AE1F037A65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207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5970D-0FAF-0240-BD6E-5AE1F037A65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070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5970D-0FAF-0240-BD6E-5AE1F037A65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7403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5970D-0FAF-0240-BD6E-5AE1F037A65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1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5970D-0FAF-0240-BD6E-5AE1F037A65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199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5970D-0FAF-0240-BD6E-5AE1F037A65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392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5970D-0FAF-0240-BD6E-5AE1F037A65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9104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5970D-0FAF-0240-BD6E-5AE1F037A65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2806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5970D-0FAF-0240-BD6E-5AE1F037A65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1666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5970D-0FAF-0240-BD6E-5AE1F037A65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243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5970D-0FAF-0240-BD6E-5AE1F037A65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33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5970D-0FAF-0240-BD6E-5AE1F037A65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422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5970D-0FAF-0240-BD6E-5AE1F037A65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494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5970D-0FAF-0240-BD6E-5AE1F037A65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8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5970D-0FAF-0240-BD6E-5AE1F037A65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174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5970D-0FAF-0240-BD6E-5AE1F037A65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192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5970D-0FAF-0240-BD6E-5AE1F037A65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979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5970D-0FAF-0240-BD6E-5AE1F037A65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4780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5970D-0FAF-0240-BD6E-5AE1F037A65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452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5970D-0FAF-0240-BD6E-5AE1F037A65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713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5970D-0FAF-0240-BD6E-5AE1F037A65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79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5970D-0FAF-0240-BD6E-5AE1F037A65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719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5970D-0FAF-0240-BD6E-5AE1F037A65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6762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5970D-0FAF-0240-BD6E-5AE1F037A65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34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simplest grammar is part-of-speech. </a:t>
            </a:r>
          </a:p>
          <a:p>
            <a:r>
              <a:rPr lang="en-US" dirty="0"/>
              <a:t>Parts of speech tries to categorize words into different categories, such as noun, verb and adjectives.</a:t>
            </a:r>
          </a:p>
          <a:p>
            <a:r>
              <a:rPr lang="en-US" dirty="0"/>
              <a:t>The eight most important part of speech tags are listed here.</a:t>
            </a:r>
          </a:p>
          <a:p>
            <a:r>
              <a:rPr lang="en-US" dirty="0"/>
              <a:t>The Penn </a:t>
            </a:r>
            <a:r>
              <a:rPr lang="en-US" dirty="0" err="1"/>
              <a:t>TreeBank</a:t>
            </a:r>
            <a:r>
              <a:rPr lang="en-US" dirty="0"/>
              <a:t> further partition the eight coarse grained tags into 45 fine-grained tags.</a:t>
            </a:r>
          </a:p>
          <a:p>
            <a:r>
              <a:rPr lang="en-US" dirty="0"/>
              <a:t>For example, the Penn </a:t>
            </a:r>
            <a:r>
              <a:rPr lang="en-US" dirty="0" err="1"/>
              <a:t>TreeBank</a:t>
            </a:r>
            <a:r>
              <a:rPr lang="en-US" dirty="0"/>
              <a:t> further split the Verb tag into VB: verb base form, VBD: verb past tense, VBG: Verb Gerund which means present tense.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5970D-0FAF-0240-BD6E-5AE1F037A65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54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Part of speech doesn’t consider the hierarchy of words. It doesn’t consider noun phrase, verb phrase etc.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fundamental notion underlying the idea of constituency is that of abstraction — groups of words behaving as single units, or constituents.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5970D-0FAF-0240-BD6E-5AE1F037A65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906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Dependency parsing is another very important formalism in modern natural language processing, which mainly considers the relation between words.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5970D-0FAF-0240-BD6E-5AE1F037A65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43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5970D-0FAF-0240-BD6E-5AE1F037A65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456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5970D-0FAF-0240-BD6E-5AE1F037A65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76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5970D-0FAF-0240-BD6E-5AE1F037A65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64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5DE68-776C-404D-947A-FA2705E25C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CBBC18-94B3-4F4F-A05E-7EDD0E41BB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ECFF34-74BF-A64D-9A43-1D6C0D667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7E651-76B5-4645-864C-F0C71F1EFD82}" type="datetime1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454EE-2083-3C40-9C49-136253333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DE4DE-EF9B-654B-8350-383CE33EA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41D4-1F9C-2944-94D6-E0D35E684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989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4E4FF-F570-5942-A474-B62AED03F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FC09CF-D67E-5C47-AF51-601F2D473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5B558-8A93-B14C-B5B4-9CA5958A4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B5FDD-1B88-C74F-96C3-6C398446BD3E}" type="datetime1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00F25-ED72-3F4B-A949-987DBCAC6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0BAFE-8D1F-7043-8281-93E247E01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41D4-1F9C-2944-94D6-E0D35E684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79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71D0AB-412D-B34E-88BC-7AC055EE53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806A6C-146A-1045-B15B-A7552E6F02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160E2-20BD-7647-82DD-DB14BF616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53F28-0769-3A4D-A0A9-F13D5E2E8D95}" type="datetime1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B6886-4FE9-4F41-A03E-BA101A6F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31761-2A22-AA4C-B62C-196732603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41D4-1F9C-2944-94D6-E0D35E684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41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E45CD-E9BA-3345-B1A1-6D04414F8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6A5B1-790B-E94C-A6EA-4A798D1A8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110F5-DCE3-8E47-B0A2-0013CFD7A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AC0D2-12FF-DD42-8C1F-2BE1466BF49A}" type="datetime1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FA49D-77E4-804B-8C1A-5F321F2DC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02DEA-8D98-DE4C-B750-118E5F9F3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41D4-1F9C-2944-94D6-E0D35E684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16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FB78C-48C0-8542-AA35-29E4D251B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983447-7276-8D47-B660-CA341718A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5325E-C02D-7840-AA26-02C6478C5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C35AD-35C9-5C44-93DF-87FE7D8EE337}" type="datetime1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05EDB-13AE-264B-91A0-E3C6AED7F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4938B-A698-0245-9066-349D40B5A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41D4-1F9C-2944-94D6-E0D35E684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72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BBF94-4248-2C4D-8689-CAB61DA4A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C6157-9FC1-4741-8171-FBAF3D4302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491D20-57AD-254F-A011-C1E5C4628B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FAE890-C0F3-854B-B883-845FA4FBE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6D1B9-2D8A-7F4C-93CA-388B8ADC6227}" type="datetime1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64F86D-6ACB-1D42-98DD-070393509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C7BDAC-BECE-FB41-98C8-EE072DDDD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41D4-1F9C-2944-94D6-E0D35E684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944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9A3F0-D013-2447-8563-1995B5FE5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37EED-DBDF-9E46-BA2F-D5A8A8B5A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AC46B2-D9AC-DD4B-B00B-860C9938C9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79F7EB-A0EA-D542-A0D7-1492AC77FB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76F035-A999-554F-BC1A-CFA2915052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C42F12-451B-F443-ADBD-4EC9D1958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6A52-D758-184C-935F-B32F13F45623}" type="datetime1">
              <a:rPr lang="en-US" smtClean="0"/>
              <a:t>11/4/19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9E10F6-ABB2-364B-A3BC-2ED2811BA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D500E3-F226-4347-9698-E4A69ACD8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41D4-1F9C-2944-94D6-E0D35E684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868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10A8C-4594-0945-BA59-F74396512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E64CE1-4F7B-9D4A-B81A-4367EC89A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C6AAD-2CB6-BA47-98ED-DB7565659AC7}" type="datetime1">
              <a:rPr lang="en-US" smtClean="0"/>
              <a:t>11/4/19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3DBBEC-CD87-ED48-A19C-530394405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BD3D5-5588-5E4E-9AFB-8930883FD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41D4-1F9C-2944-94D6-E0D35E684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164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7745F9-81DD-0E4C-A904-8A3069115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13A69-A626-D04B-9188-4D40AAFAAE2F}" type="datetime1">
              <a:rPr lang="en-US" smtClean="0"/>
              <a:t>11/4/19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09DDBC-D874-2748-AFFB-D81677432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6E91A8-C899-9B43-8811-F2723433D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41D4-1F9C-2944-94D6-E0D35E684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54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FC287-E57F-4A47-AD99-022AB78CA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CB5EA-C020-1149-8074-717DC681D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C0143E-B8C2-7E4C-9086-7F90AD5F95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B98128-6371-C440-9AA8-09E996A5E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5C52-770D-5949-9963-D386654BFE14}" type="datetime1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48B783-67C3-8941-ACBE-20504765B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F163E9-9E00-894E-8940-1D35D9F85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41D4-1F9C-2944-94D6-E0D35E684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895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FBC50-A2D4-7345-812B-ADF100EFA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16B4A1-614C-444B-AF5A-D828C181C1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F37994-E133-3D4A-A4D0-13F4F55054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015484-B5A0-2E44-A4D8-C723FA42F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3CDA-0F11-2741-942F-D90162B68016}" type="datetime1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893CB3-4D1F-F747-8DA1-6F56A1535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A2C017-4971-5F47-BD78-F21F11A86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41D4-1F9C-2944-94D6-E0D35E684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799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8F3441-0113-2548-99DC-5F97D30DA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93DFE-B8C9-8644-8809-108511E45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28A83-C311-694B-B7AC-EBC24D9FED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5D7A4-25D4-8541-AB9C-7CFBC3CC4037}" type="datetime1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86586-8C88-0F47-87A7-86114A71E5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4FF4-A35F-4241-8A54-9D75CD24D2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A41D4-1F9C-2944-94D6-E0D35E684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129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hyperlink" Target="http://www.sohu.com/a/74710386_356310" TargetMode="External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jpg"/><Relationship Id="rId9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C645-993E-614D-B834-3F880ADA9F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2681" y="1122363"/>
            <a:ext cx="10070757" cy="2387600"/>
          </a:xfrm>
        </p:spPr>
        <p:txBody>
          <a:bodyPr/>
          <a:lstStyle/>
          <a:p>
            <a:r>
              <a:rPr lang="en-US" dirty="0"/>
              <a:t>GCN for Dependency Parsing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FBE7DA-B0B2-C943-B225-CDD75D6AA3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231155-C897-F149-A648-792C935CB9CE}"/>
              </a:ext>
            </a:extLst>
          </p:cNvPr>
          <p:cNvSpPr txBox="1"/>
          <p:nvPr/>
        </p:nvSpPr>
        <p:spPr>
          <a:xfrm>
            <a:off x="9964205" y="6355830"/>
            <a:ext cx="2338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November 6</a:t>
            </a:r>
            <a:r>
              <a:rPr lang="en-US" baseline="30000" dirty="0"/>
              <a:t>th</a:t>
            </a:r>
            <a:r>
              <a:rPr lang="en-US" dirty="0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2855878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7FA0-89C4-B244-B80F-D7DF750C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49208" cy="1325563"/>
          </a:xfrm>
        </p:spPr>
        <p:txBody>
          <a:bodyPr/>
          <a:lstStyle/>
          <a:p>
            <a:r>
              <a:rPr lang="en-US" dirty="0"/>
              <a:t>3.1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5B4DF-2CCA-1D47-BDE0-C9D63506F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Previous work has shown first-order relations can help learning.</a:t>
            </a:r>
          </a:p>
          <a:p>
            <a:pPr lvl="1"/>
            <a:r>
              <a:rPr lang="en-US" dirty="0"/>
              <a:t>Head and dependent vector.</a:t>
            </a:r>
          </a:p>
          <a:p>
            <a:r>
              <a:rPr lang="en-US" dirty="0"/>
              <a:t>Introduce structure knowledge into node representations.</a:t>
            </a:r>
          </a:p>
          <a:p>
            <a:pPr lvl="1"/>
            <a:r>
              <a:rPr lang="en-US" dirty="0"/>
              <a:t>Especially high-order relations (e.g. grandparents)</a:t>
            </a:r>
          </a:p>
          <a:p>
            <a:pPr lvl="1"/>
            <a:r>
              <a:rPr lang="en-US" dirty="0"/>
              <a:t>Graph neural network to capture long-term dependencies.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9159E-7153-744C-B6AF-56398CB68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41D4-1F9C-2944-94D6-E0D35E684827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256505-308B-A542-B88B-264A937C6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917" y="4342205"/>
            <a:ext cx="4560166" cy="160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40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7FA0-89C4-B244-B80F-D7DF750C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3844" cy="1325563"/>
          </a:xfrm>
        </p:spPr>
        <p:txBody>
          <a:bodyPr/>
          <a:lstStyle/>
          <a:p>
            <a:r>
              <a:rPr lang="en-US" dirty="0"/>
              <a:t>3.2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5B4DF-2CCA-1D47-BDE0-C9D63506F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561854-A647-F145-9A5F-C9003D279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750" y="1714879"/>
            <a:ext cx="8826500" cy="39116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70E741-D13B-9D42-9816-D84545474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41D4-1F9C-2944-94D6-E0D35E684827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D5D2BD-2C8C-7944-8FA3-28FA66AA50EB}"/>
              </a:ext>
            </a:extLst>
          </p:cNvPr>
          <p:cNvSpPr txBox="1"/>
          <p:nvPr/>
        </p:nvSpPr>
        <p:spPr>
          <a:xfrm>
            <a:off x="7363607" y="5695408"/>
            <a:ext cx="1963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Basic node representations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912308-9F05-F34A-9ACB-4409A6111FA0}"/>
              </a:ext>
            </a:extLst>
          </p:cNvPr>
          <p:cNvSpPr txBox="1"/>
          <p:nvPr/>
        </p:nvSpPr>
        <p:spPr>
          <a:xfrm>
            <a:off x="4376503" y="5737225"/>
            <a:ext cx="2418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Encode high-order information and predict edge scores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E03BE1-A0B7-884D-9ED1-6F137BD8661E}"/>
              </a:ext>
            </a:extLst>
          </p:cNvPr>
          <p:cNvSpPr txBox="1"/>
          <p:nvPr/>
        </p:nvSpPr>
        <p:spPr>
          <a:xfrm>
            <a:off x="1533056" y="5695408"/>
            <a:ext cx="2418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Infer optimal tree given a complete graph with edge scores.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127D2-9BC6-B244-81E8-0AED8C3C604F}"/>
              </a:ext>
            </a:extLst>
          </p:cNvPr>
          <p:cNvSpPr txBox="1"/>
          <p:nvPr/>
        </p:nvSpPr>
        <p:spPr>
          <a:xfrm>
            <a:off x="5618189" y="1231521"/>
            <a:ext cx="1963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 for predicting edge scores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2F1B45-BA34-3843-82BC-CA9EAC6D36B6}"/>
              </a:ext>
            </a:extLst>
          </p:cNvPr>
          <p:cNvSpPr txBox="1"/>
          <p:nvPr/>
        </p:nvSpPr>
        <p:spPr>
          <a:xfrm>
            <a:off x="2077699" y="2178400"/>
            <a:ext cx="2298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 for tree structures and edge labels</a:t>
            </a:r>
          </a:p>
        </p:txBody>
      </p:sp>
    </p:spTree>
    <p:extLst>
      <p:ext uri="{BB962C8B-B14F-4D97-AF65-F5344CB8AC3E}">
        <p14:creationId xmlns:p14="http://schemas.microsoft.com/office/powerpoint/2010/main" val="271181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Rounded Rectangle 430">
            <a:extLst>
              <a:ext uri="{FF2B5EF4-FFF2-40B4-BE49-F238E27FC236}">
                <a16:creationId xmlns:a16="http://schemas.microsoft.com/office/drawing/2014/main" id="{5DC38E35-F5D7-4348-A1C3-BEB621D5023A}"/>
              </a:ext>
            </a:extLst>
          </p:cNvPr>
          <p:cNvSpPr/>
          <p:nvPr/>
        </p:nvSpPr>
        <p:spPr>
          <a:xfrm>
            <a:off x="10201314" y="4124623"/>
            <a:ext cx="379879" cy="3952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Rounded Rectangle 431">
            <a:extLst>
              <a:ext uri="{FF2B5EF4-FFF2-40B4-BE49-F238E27FC236}">
                <a16:creationId xmlns:a16="http://schemas.microsoft.com/office/drawing/2014/main" id="{B132FEC0-6B5F-1347-9218-FDEAAB36093C}"/>
              </a:ext>
            </a:extLst>
          </p:cNvPr>
          <p:cNvSpPr/>
          <p:nvPr/>
        </p:nvSpPr>
        <p:spPr>
          <a:xfrm>
            <a:off x="9819202" y="4121258"/>
            <a:ext cx="379879" cy="3952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Rounded Rectangle 426">
            <a:extLst>
              <a:ext uri="{FF2B5EF4-FFF2-40B4-BE49-F238E27FC236}">
                <a16:creationId xmlns:a16="http://schemas.microsoft.com/office/drawing/2014/main" id="{6F6BA379-C529-C543-89B4-7D22133C6C1C}"/>
              </a:ext>
            </a:extLst>
          </p:cNvPr>
          <p:cNvSpPr/>
          <p:nvPr/>
        </p:nvSpPr>
        <p:spPr>
          <a:xfrm>
            <a:off x="6462985" y="4111169"/>
            <a:ext cx="379879" cy="3952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Rounded Rectangle 427">
            <a:extLst>
              <a:ext uri="{FF2B5EF4-FFF2-40B4-BE49-F238E27FC236}">
                <a16:creationId xmlns:a16="http://schemas.microsoft.com/office/drawing/2014/main" id="{5F1C9566-934C-6145-AA1B-9787FEB0BB5D}"/>
              </a:ext>
            </a:extLst>
          </p:cNvPr>
          <p:cNvSpPr/>
          <p:nvPr/>
        </p:nvSpPr>
        <p:spPr>
          <a:xfrm>
            <a:off x="6080873" y="4107804"/>
            <a:ext cx="379879" cy="3952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Rounded Rectangle 424">
            <a:extLst>
              <a:ext uri="{FF2B5EF4-FFF2-40B4-BE49-F238E27FC236}">
                <a16:creationId xmlns:a16="http://schemas.microsoft.com/office/drawing/2014/main" id="{8E210156-1179-8C44-BF2B-9E6BD5C76004}"/>
              </a:ext>
            </a:extLst>
          </p:cNvPr>
          <p:cNvSpPr/>
          <p:nvPr/>
        </p:nvSpPr>
        <p:spPr>
          <a:xfrm>
            <a:off x="4694136" y="4110230"/>
            <a:ext cx="379879" cy="3952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Rounded Rectangle 425">
            <a:extLst>
              <a:ext uri="{FF2B5EF4-FFF2-40B4-BE49-F238E27FC236}">
                <a16:creationId xmlns:a16="http://schemas.microsoft.com/office/drawing/2014/main" id="{9522362E-220E-8946-8B2D-039A55780E4B}"/>
              </a:ext>
            </a:extLst>
          </p:cNvPr>
          <p:cNvSpPr/>
          <p:nvPr/>
        </p:nvSpPr>
        <p:spPr>
          <a:xfrm>
            <a:off x="4312024" y="4106865"/>
            <a:ext cx="379879" cy="3952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Rounded Rectangle 423">
            <a:extLst>
              <a:ext uri="{FF2B5EF4-FFF2-40B4-BE49-F238E27FC236}">
                <a16:creationId xmlns:a16="http://schemas.microsoft.com/office/drawing/2014/main" id="{6BE1C367-FCE7-6F46-9984-175B4F77EA7C}"/>
              </a:ext>
            </a:extLst>
          </p:cNvPr>
          <p:cNvSpPr/>
          <p:nvPr/>
        </p:nvSpPr>
        <p:spPr>
          <a:xfrm>
            <a:off x="2801329" y="4106928"/>
            <a:ext cx="379879" cy="3952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Rounded Rectangle 419">
            <a:extLst>
              <a:ext uri="{FF2B5EF4-FFF2-40B4-BE49-F238E27FC236}">
                <a16:creationId xmlns:a16="http://schemas.microsoft.com/office/drawing/2014/main" id="{387AB81B-73A3-9A4C-88B8-DB36983068F9}"/>
              </a:ext>
            </a:extLst>
          </p:cNvPr>
          <p:cNvSpPr/>
          <p:nvPr/>
        </p:nvSpPr>
        <p:spPr>
          <a:xfrm>
            <a:off x="2419217" y="4103563"/>
            <a:ext cx="379879" cy="3952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627FA0-89C4-B244-B80F-D7DF750C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3844" cy="1325563"/>
          </a:xfrm>
        </p:spPr>
        <p:txBody>
          <a:bodyPr/>
          <a:lstStyle/>
          <a:p>
            <a:r>
              <a:rPr lang="en-US" dirty="0"/>
              <a:t>3.3 RNN Encoder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1C0E07E-505E-EA4E-A168-D80A00CA839F}"/>
              </a:ext>
            </a:extLst>
          </p:cNvPr>
          <p:cNvSpPr/>
          <p:nvPr/>
        </p:nvSpPr>
        <p:spPr>
          <a:xfrm rot="16200000">
            <a:off x="2473511" y="5612702"/>
            <a:ext cx="400832" cy="76422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e 16">
            <a:extLst>
              <a:ext uri="{FF2B5EF4-FFF2-40B4-BE49-F238E27FC236}">
                <a16:creationId xmlns:a16="http://schemas.microsoft.com/office/drawing/2014/main" id="{7528D810-1640-744A-8D6B-CAE8B8C44B91}"/>
              </a:ext>
            </a:extLst>
          </p:cNvPr>
          <p:cNvSpPr/>
          <p:nvPr/>
        </p:nvSpPr>
        <p:spPr>
          <a:xfrm>
            <a:off x="2386100" y="5878947"/>
            <a:ext cx="275573" cy="225468"/>
          </a:xfrm>
          <a:prstGeom prst="pie">
            <a:avLst>
              <a:gd name="adj1" fmla="val 5314081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Pie 17">
            <a:extLst>
              <a:ext uri="{FF2B5EF4-FFF2-40B4-BE49-F238E27FC236}">
                <a16:creationId xmlns:a16="http://schemas.microsoft.com/office/drawing/2014/main" id="{39271918-DFC5-6F4E-9AFB-FBE043601B2D}"/>
              </a:ext>
            </a:extLst>
          </p:cNvPr>
          <p:cNvSpPr/>
          <p:nvPr/>
        </p:nvSpPr>
        <p:spPr>
          <a:xfrm rot="10800000">
            <a:off x="2386100" y="5878947"/>
            <a:ext cx="275572" cy="225469"/>
          </a:xfrm>
          <a:prstGeom prst="pie">
            <a:avLst>
              <a:gd name="adj1" fmla="val 5314081"/>
              <a:gd name="adj2" fmla="val 162000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Pie 18">
            <a:extLst>
              <a:ext uri="{FF2B5EF4-FFF2-40B4-BE49-F238E27FC236}">
                <a16:creationId xmlns:a16="http://schemas.microsoft.com/office/drawing/2014/main" id="{A070BF18-E4F1-C54B-9BAF-7E4FD600425C}"/>
              </a:ext>
            </a:extLst>
          </p:cNvPr>
          <p:cNvSpPr/>
          <p:nvPr/>
        </p:nvSpPr>
        <p:spPr>
          <a:xfrm>
            <a:off x="2721068" y="5878947"/>
            <a:ext cx="275573" cy="225468"/>
          </a:xfrm>
          <a:prstGeom prst="pie">
            <a:avLst>
              <a:gd name="adj1" fmla="val 5314081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Pie 19">
            <a:extLst>
              <a:ext uri="{FF2B5EF4-FFF2-40B4-BE49-F238E27FC236}">
                <a16:creationId xmlns:a16="http://schemas.microsoft.com/office/drawing/2014/main" id="{D98ADF92-5629-D244-9DF4-CF688C105F1B}"/>
              </a:ext>
            </a:extLst>
          </p:cNvPr>
          <p:cNvSpPr/>
          <p:nvPr/>
        </p:nvSpPr>
        <p:spPr>
          <a:xfrm rot="10800000">
            <a:off x="2721068" y="5878947"/>
            <a:ext cx="275572" cy="225469"/>
          </a:xfrm>
          <a:prstGeom prst="pie">
            <a:avLst>
              <a:gd name="adj1" fmla="val 5314081"/>
              <a:gd name="adj2" fmla="val 162000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AC5ED7B-C13C-D647-A736-EE463793BCCF}"/>
              </a:ext>
            </a:extLst>
          </p:cNvPr>
          <p:cNvSpPr/>
          <p:nvPr/>
        </p:nvSpPr>
        <p:spPr>
          <a:xfrm rot="16200000">
            <a:off x="3243931" y="5612702"/>
            <a:ext cx="400832" cy="76422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73D4225-F925-404B-8E9B-E736E6BD8BF2}"/>
              </a:ext>
            </a:extLst>
          </p:cNvPr>
          <p:cNvSpPr/>
          <p:nvPr/>
        </p:nvSpPr>
        <p:spPr>
          <a:xfrm rot="16200000">
            <a:off x="3464797" y="5888270"/>
            <a:ext cx="275573" cy="23799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935BC9A-C415-3040-BA61-FCCC0CBBC998}"/>
              </a:ext>
            </a:extLst>
          </p:cNvPr>
          <p:cNvSpPr/>
          <p:nvPr/>
        </p:nvSpPr>
        <p:spPr>
          <a:xfrm rot="16200000">
            <a:off x="3121923" y="5888271"/>
            <a:ext cx="275573" cy="23799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B9229BB-1799-9B4E-8210-7088913A8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63" y="6339957"/>
            <a:ext cx="3517900" cy="3683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8DEF75A-C8D8-1E48-A254-EC560A344A8B}"/>
              </a:ext>
            </a:extLst>
          </p:cNvPr>
          <p:cNvSpPr/>
          <p:nvPr/>
        </p:nvSpPr>
        <p:spPr>
          <a:xfrm>
            <a:off x="2518241" y="5067918"/>
            <a:ext cx="535748" cy="53861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CAFCA8F-4C68-6D48-BC9D-2ACAC484E6CA}"/>
              </a:ext>
            </a:extLst>
          </p:cNvPr>
          <p:cNvSpPr/>
          <p:nvPr/>
        </p:nvSpPr>
        <p:spPr>
          <a:xfrm>
            <a:off x="3153401" y="4654634"/>
            <a:ext cx="535748" cy="53861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Curved Connector 116">
            <a:extLst>
              <a:ext uri="{FF2B5EF4-FFF2-40B4-BE49-F238E27FC236}">
                <a16:creationId xmlns:a16="http://schemas.microsoft.com/office/drawing/2014/main" id="{BB7C06AD-FFC2-9544-B9E9-E07C73994DB7}"/>
              </a:ext>
            </a:extLst>
          </p:cNvPr>
          <p:cNvCxnSpPr>
            <a:cxnSpLocks/>
          </p:cNvCxnSpPr>
          <p:nvPr/>
        </p:nvCxnSpPr>
        <p:spPr>
          <a:xfrm rot="10800000" flipH="1">
            <a:off x="3047317" y="5205706"/>
            <a:ext cx="359040" cy="801561"/>
          </a:xfrm>
          <a:prstGeom prst="curvedConnector4">
            <a:avLst>
              <a:gd name="adj1" fmla="val 7306"/>
              <a:gd name="adj2" fmla="val 53264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1AD09AC7-6CBD-ED42-976E-74B182FA6C25}"/>
              </a:ext>
            </a:extLst>
          </p:cNvPr>
          <p:cNvCxnSpPr>
            <a:cxnSpLocks/>
            <a:stCxn id="348" idx="1"/>
            <a:endCxn id="331" idx="3"/>
          </p:cNvCxnSpPr>
          <p:nvPr/>
        </p:nvCxnSpPr>
        <p:spPr>
          <a:xfrm flipH="1" flipV="1">
            <a:off x="5594414" y="4927515"/>
            <a:ext cx="1235857" cy="42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80FE7103-978B-E344-A038-C1B5581AC2A1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2786115" y="4504394"/>
            <a:ext cx="4873" cy="5635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3" name="Curved Connector 202">
            <a:extLst>
              <a:ext uri="{FF2B5EF4-FFF2-40B4-BE49-F238E27FC236}">
                <a16:creationId xmlns:a16="http://schemas.microsoft.com/office/drawing/2014/main" id="{4182979A-2AE4-E94E-B156-7341B64F6DCE}"/>
              </a:ext>
            </a:extLst>
          </p:cNvPr>
          <p:cNvCxnSpPr>
            <a:cxnSpLocks/>
            <a:stCxn id="52" idx="0"/>
          </p:cNvCxnSpPr>
          <p:nvPr/>
        </p:nvCxnSpPr>
        <p:spPr>
          <a:xfrm rot="16200000" flipV="1">
            <a:off x="3121860" y="4355218"/>
            <a:ext cx="350656" cy="24817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4" name="TextBox 233">
            <a:extLst>
              <a:ext uri="{FF2B5EF4-FFF2-40B4-BE49-F238E27FC236}">
                <a16:creationId xmlns:a16="http://schemas.microsoft.com/office/drawing/2014/main" id="{0266BD92-920E-E541-BA4E-134C35C56C51}"/>
              </a:ext>
            </a:extLst>
          </p:cNvPr>
          <p:cNvSpPr txBox="1"/>
          <p:nvPr/>
        </p:nvSpPr>
        <p:spPr>
          <a:xfrm>
            <a:off x="8505082" y="4567619"/>
            <a:ext cx="535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7003A0A8-0D94-5B45-A1F3-38D076F1EF36}"/>
              </a:ext>
            </a:extLst>
          </p:cNvPr>
          <p:cNvSpPr txBox="1"/>
          <p:nvPr/>
        </p:nvSpPr>
        <p:spPr>
          <a:xfrm>
            <a:off x="8196827" y="5031424"/>
            <a:ext cx="535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pic>
        <p:nvPicPr>
          <p:cNvPr id="236" name="Picture 235">
            <a:extLst>
              <a:ext uri="{FF2B5EF4-FFF2-40B4-BE49-F238E27FC236}">
                <a16:creationId xmlns:a16="http://schemas.microsoft.com/office/drawing/2014/main" id="{50E1619D-6880-AE4E-8131-0CD8683F5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986" y="5156002"/>
            <a:ext cx="2438400" cy="508000"/>
          </a:xfrm>
          <a:prstGeom prst="rect">
            <a:avLst/>
          </a:prstGeom>
        </p:spPr>
      </p:pic>
      <p:pic>
        <p:nvPicPr>
          <p:cNvPr id="237" name="Picture 236">
            <a:extLst>
              <a:ext uri="{FF2B5EF4-FFF2-40B4-BE49-F238E27FC236}">
                <a16:creationId xmlns:a16="http://schemas.microsoft.com/office/drawing/2014/main" id="{85126052-481C-0F4B-AEE2-0388712213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05" y="4569289"/>
            <a:ext cx="2336800" cy="342900"/>
          </a:xfrm>
          <a:prstGeom prst="rect">
            <a:avLst/>
          </a:prstGeom>
        </p:spPr>
      </p:pic>
      <p:pic>
        <p:nvPicPr>
          <p:cNvPr id="238" name="Picture 237">
            <a:extLst>
              <a:ext uri="{FF2B5EF4-FFF2-40B4-BE49-F238E27FC236}">
                <a16:creationId xmlns:a16="http://schemas.microsoft.com/office/drawing/2014/main" id="{D3FB7E21-FFE8-CA4D-A97F-236A37DF20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775" y="4021944"/>
            <a:ext cx="1435100" cy="381000"/>
          </a:xfrm>
          <a:prstGeom prst="rect">
            <a:avLst/>
          </a:prstGeom>
        </p:spPr>
      </p:pic>
      <p:sp>
        <p:nvSpPr>
          <p:cNvPr id="249" name="Oval 248">
            <a:extLst>
              <a:ext uri="{FF2B5EF4-FFF2-40B4-BE49-F238E27FC236}">
                <a16:creationId xmlns:a16="http://schemas.microsoft.com/office/drawing/2014/main" id="{E3196BDA-4267-8D42-9137-6476D7B8DB6F}"/>
              </a:ext>
            </a:extLst>
          </p:cNvPr>
          <p:cNvSpPr/>
          <p:nvPr/>
        </p:nvSpPr>
        <p:spPr>
          <a:xfrm rot="16200000">
            <a:off x="2811438" y="4197434"/>
            <a:ext cx="275573" cy="23799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22B66A7E-5659-C943-89AC-633A52F44C9F}"/>
              </a:ext>
            </a:extLst>
          </p:cNvPr>
          <p:cNvSpPr/>
          <p:nvPr/>
        </p:nvSpPr>
        <p:spPr>
          <a:xfrm rot="16200000">
            <a:off x="2468564" y="4197435"/>
            <a:ext cx="275573" cy="23799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8" name="Curved Connector 267">
            <a:extLst>
              <a:ext uri="{FF2B5EF4-FFF2-40B4-BE49-F238E27FC236}">
                <a16:creationId xmlns:a16="http://schemas.microsoft.com/office/drawing/2014/main" id="{EF7C310E-299E-D74A-9D16-C1B2955EA771}"/>
              </a:ext>
            </a:extLst>
          </p:cNvPr>
          <p:cNvCxnSpPr>
            <a:cxnSpLocks/>
            <a:endCxn id="393" idx="2"/>
          </p:cNvCxnSpPr>
          <p:nvPr/>
        </p:nvCxnSpPr>
        <p:spPr>
          <a:xfrm rot="16200000" flipV="1">
            <a:off x="2385511" y="3698085"/>
            <a:ext cx="362676" cy="44827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72" name="Table 271">
                <a:extLst>
                  <a:ext uri="{FF2B5EF4-FFF2-40B4-BE49-F238E27FC236}">
                    <a16:creationId xmlns:a16="http://schemas.microsoft.com/office/drawing/2014/main" id="{B0AEC20A-229C-CF4E-9129-F5560BB51A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8473810"/>
                  </p:ext>
                </p:extLst>
              </p:nvPr>
            </p:nvGraphicFramePr>
            <p:xfrm>
              <a:off x="7253465" y="889059"/>
              <a:ext cx="4872590" cy="261289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5605">
                      <a:extLst>
                        <a:ext uri="{9D8B030D-6E8A-4147-A177-3AD203B41FA5}">
                          <a16:colId xmlns:a16="http://schemas.microsoft.com/office/drawing/2014/main" val="2907702233"/>
                        </a:ext>
                      </a:extLst>
                    </a:gridCol>
                    <a:gridCol w="3926985">
                      <a:extLst>
                        <a:ext uri="{9D8B030D-6E8A-4147-A177-3AD203B41FA5}">
                          <a16:colId xmlns:a16="http://schemas.microsoft.com/office/drawing/2014/main" val="24699591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Score for edge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946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Weights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18772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⊕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Concatenation operation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99995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𝑝𝑜𝑠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Part of speech embedding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61262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Randomly initialized word embedding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24944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Pretrained word embedding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2353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Parameters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692584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72" name="Table 271">
                <a:extLst>
                  <a:ext uri="{FF2B5EF4-FFF2-40B4-BE49-F238E27FC236}">
                    <a16:creationId xmlns:a16="http://schemas.microsoft.com/office/drawing/2014/main" id="{B0AEC20A-229C-CF4E-9129-F5560BB51A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8473810"/>
                  </p:ext>
                </p:extLst>
              </p:nvPr>
            </p:nvGraphicFramePr>
            <p:xfrm>
              <a:off x="7253465" y="889059"/>
              <a:ext cx="4872590" cy="261289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5605">
                      <a:extLst>
                        <a:ext uri="{9D8B030D-6E8A-4147-A177-3AD203B41FA5}">
                          <a16:colId xmlns:a16="http://schemas.microsoft.com/office/drawing/2014/main" val="2907702233"/>
                        </a:ext>
                      </a:extLst>
                    </a:gridCol>
                    <a:gridCol w="3926985">
                      <a:extLst>
                        <a:ext uri="{9D8B030D-6E8A-4147-A177-3AD203B41FA5}">
                          <a16:colId xmlns:a16="http://schemas.microsoft.com/office/drawing/2014/main" val="2469959152"/>
                        </a:ext>
                      </a:extLst>
                    </a:gridCol>
                  </a:tblGrid>
                  <a:tr h="3878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333" t="-9677" r="-413333" b="-5870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4595" t="-9677" r="-324" b="-5870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946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333" t="-117241" r="-413333" b="-5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Weights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18772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⊕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Concatenation operation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99995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333" t="-317241" r="-413333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Part of speech embedding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61262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333" t="-403333" r="-413333" b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Randomly initialized word embedding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24944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333" t="-520690" r="-413333" b="-1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Pretrained word embedding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42353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333" t="-620690" r="-413333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Parameters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692584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04" name="Curved Connector 303">
            <a:extLst>
              <a:ext uri="{FF2B5EF4-FFF2-40B4-BE49-F238E27FC236}">
                <a16:creationId xmlns:a16="http://schemas.microsoft.com/office/drawing/2014/main" id="{455B0BF1-ECA3-6D47-BBED-CB33934BF3E3}"/>
              </a:ext>
            </a:extLst>
          </p:cNvPr>
          <p:cNvCxnSpPr>
            <a:cxnSpLocks/>
            <a:endCxn id="33" idx="2"/>
          </p:cNvCxnSpPr>
          <p:nvPr/>
        </p:nvCxnSpPr>
        <p:spPr>
          <a:xfrm rot="16200000" flipV="1">
            <a:off x="2767717" y="5624935"/>
            <a:ext cx="319168" cy="28237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2" name="Rounded Rectangle 321">
            <a:extLst>
              <a:ext uri="{FF2B5EF4-FFF2-40B4-BE49-F238E27FC236}">
                <a16:creationId xmlns:a16="http://schemas.microsoft.com/office/drawing/2014/main" id="{072738B1-F195-A943-937F-AB67F392D8E7}"/>
              </a:ext>
            </a:extLst>
          </p:cNvPr>
          <p:cNvSpPr/>
          <p:nvPr/>
        </p:nvSpPr>
        <p:spPr>
          <a:xfrm rot="16200000">
            <a:off x="4378776" y="5616273"/>
            <a:ext cx="400832" cy="76422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Pie 322">
            <a:extLst>
              <a:ext uri="{FF2B5EF4-FFF2-40B4-BE49-F238E27FC236}">
                <a16:creationId xmlns:a16="http://schemas.microsoft.com/office/drawing/2014/main" id="{76D38FBE-8E29-4842-B083-0418F42387FD}"/>
              </a:ext>
            </a:extLst>
          </p:cNvPr>
          <p:cNvSpPr/>
          <p:nvPr/>
        </p:nvSpPr>
        <p:spPr>
          <a:xfrm>
            <a:off x="4291365" y="5882518"/>
            <a:ext cx="275573" cy="225468"/>
          </a:xfrm>
          <a:prstGeom prst="pie">
            <a:avLst>
              <a:gd name="adj1" fmla="val 5314081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4" name="Pie 323">
            <a:extLst>
              <a:ext uri="{FF2B5EF4-FFF2-40B4-BE49-F238E27FC236}">
                <a16:creationId xmlns:a16="http://schemas.microsoft.com/office/drawing/2014/main" id="{83950E70-ABC4-524F-95A7-F2F5BC39D051}"/>
              </a:ext>
            </a:extLst>
          </p:cNvPr>
          <p:cNvSpPr/>
          <p:nvPr/>
        </p:nvSpPr>
        <p:spPr>
          <a:xfrm rot="10800000">
            <a:off x="4291365" y="5882518"/>
            <a:ext cx="275572" cy="225469"/>
          </a:xfrm>
          <a:prstGeom prst="pie">
            <a:avLst>
              <a:gd name="adj1" fmla="val 5314081"/>
              <a:gd name="adj2" fmla="val 162000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5" name="Pie 324">
            <a:extLst>
              <a:ext uri="{FF2B5EF4-FFF2-40B4-BE49-F238E27FC236}">
                <a16:creationId xmlns:a16="http://schemas.microsoft.com/office/drawing/2014/main" id="{D6232201-09A2-F94F-900F-09FF54E14B97}"/>
              </a:ext>
            </a:extLst>
          </p:cNvPr>
          <p:cNvSpPr/>
          <p:nvPr/>
        </p:nvSpPr>
        <p:spPr>
          <a:xfrm>
            <a:off x="4626333" y="5882518"/>
            <a:ext cx="275573" cy="225468"/>
          </a:xfrm>
          <a:prstGeom prst="pie">
            <a:avLst>
              <a:gd name="adj1" fmla="val 5314081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6" name="Pie 325">
            <a:extLst>
              <a:ext uri="{FF2B5EF4-FFF2-40B4-BE49-F238E27FC236}">
                <a16:creationId xmlns:a16="http://schemas.microsoft.com/office/drawing/2014/main" id="{1BF3D426-D924-C743-BFF5-8A69DC7431AF}"/>
              </a:ext>
            </a:extLst>
          </p:cNvPr>
          <p:cNvSpPr/>
          <p:nvPr/>
        </p:nvSpPr>
        <p:spPr>
          <a:xfrm rot="10800000">
            <a:off x="4626333" y="5882518"/>
            <a:ext cx="275572" cy="225469"/>
          </a:xfrm>
          <a:prstGeom prst="pie">
            <a:avLst>
              <a:gd name="adj1" fmla="val 5314081"/>
              <a:gd name="adj2" fmla="val 162000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7" name="Rounded Rectangle 326">
            <a:extLst>
              <a:ext uri="{FF2B5EF4-FFF2-40B4-BE49-F238E27FC236}">
                <a16:creationId xmlns:a16="http://schemas.microsoft.com/office/drawing/2014/main" id="{C1A6250A-6236-364A-9A46-6FB872FB4C59}"/>
              </a:ext>
            </a:extLst>
          </p:cNvPr>
          <p:cNvSpPr/>
          <p:nvPr/>
        </p:nvSpPr>
        <p:spPr>
          <a:xfrm rot="16200000">
            <a:off x="5149196" y="5616273"/>
            <a:ext cx="400832" cy="76422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0A13D9C1-A466-FC4D-89E6-557863D9DDF4}"/>
              </a:ext>
            </a:extLst>
          </p:cNvPr>
          <p:cNvSpPr/>
          <p:nvPr/>
        </p:nvSpPr>
        <p:spPr>
          <a:xfrm rot="16200000">
            <a:off x="5370062" y="5891841"/>
            <a:ext cx="275573" cy="23799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547DBDD5-FBEA-DD40-B103-884E0B0F1D6A}"/>
              </a:ext>
            </a:extLst>
          </p:cNvPr>
          <p:cNvSpPr/>
          <p:nvPr/>
        </p:nvSpPr>
        <p:spPr>
          <a:xfrm rot="16200000">
            <a:off x="5027188" y="5891842"/>
            <a:ext cx="275573" cy="23799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041C22CD-86FA-1341-826B-EEAFC075E1AA}"/>
              </a:ext>
            </a:extLst>
          </p:cNvPr>
          <p:cNvSpPr/>
          <p:nvPr/>
        </p:nvSpPr>
        <p:spPr>
          <a:xfrm>
            <a:off x="4423506" y="5071489"/>
            <a:ext cx="535748" cy="53861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6D6180FF-7E1A-D84C-A4F7-A29939B8FF3B}"/>
              </a:ext>
            </a:extLst>
          </p:cNvPr>
          <p:cNvSpPr/>
          <p:nvPr/>
        </p:nvSpPr>
        <p:spPr>
          <a:xfrm>
            <a:off x="5058666" y="4658205"/>
            <a:ext cx="535748" cy="53861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2" name="Curved Connector 331">
            <a:extLst>
              <a:ext uri="{FF2B5EF4-FFF2-40B4-BE49-F238E27FC236}">
                <a16:creationId xmlns:a16="http://schemas.microsoft.com/office/drawing/2014/main" id="{6CDAE9E9-C328-6944-A77C-086626B784DC}"/>
              </a:ext>
            </a:extLst>
          </p:cNvPr>
          <p:cNvCxnSpPr>
            <a:cxnSpLocks/>
          </p:cNvCxnSpPr>
          <p:nvPr/>
        </p:nvCxnSpPr>
        <p:spPr>
          <a:xfrm rot="10800000" flipH="1">
            <a:off x="4952582" y="5209277"/>
            <a:ext cx="359040" cy="801561"/>
          </a:xfrm>
          <a:prstGeom prst="curvedConnector4">
            <a:avLst>
              <a:gd name="adj1" fmla="val 7306"/>
              <a:gd name="adj2" fmla="val 53264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3" name="Straight Arrow Connector 332">
            <a:extLst>
              <a:ext uri="{FF2B5EF4-FFF2-40B4-BE49-F238E27FC236}">
                <a16:creationId xmlns:a16="http://schemas.microsoft.com/office/drawing/2014/main" id="{3747452C-9734-0F48-987E-94E2A6207BE1}"/>
              </a:ext>
            </a:extLst>
          </p:cNvPr>
          <p:cNvCxnSpPr>
            <a:cxnSpLocks/>
            <a:stCxn id="330" idx="0"/>
          </p:cNvCxnSpPr>
          <p:nvPr/>
        </p:nvCxnSpPr>
        <p:spPr>
          <a:xfrm flipV="1">
            <a:off x="4691380" y="4507965"/>
            <a:ext cx="4873" cy="5635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4" name="Curved Connector 333">
            <a:extLst>
              <a:ext uri="{FF2B5EF4-FFF2-40B4-BE49-F238E27FC236}">
                <a16:creationId xmlns:a16="http://schemas.microsoft.com/office/drawing/2014/main" id="{882EAB64-0EC1-914D-8E57-36C9D465BD09}"/>
              </a:ext>
            </a:extLst>
          </p:cNvPr>
          <p:cNvCxnSpPr>
            <a:cxnSpLocks/>
            <a:stCxn id="331" idx="0"/>
          </p:cNvCxnSpPr>
          <p:nvPr/>
        </p:nvCxnSpPr>
        <p:spPr>
          <a:xfrm rot="16200000" flipV="1">
            <a:off x="5027125" y="4358789"/>
            <a:ext cx="350656" cy="24817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6" name="Oval 335">
            <a:extLst>
              <a:ext uri="{FF2B5EF4-FFF2-40B4-BE49-F238E27FC236}">
                <a16:creationId xmlns:a16="http://schemas.microsoft.com/office/drawing/2014/main" id="{6E1FC365-E0B8-E246-812D-6C9781DEB591}"/>
              </a:ext>
            </a:extLst>
          </p:cNvPr>
          <p:cNvSpPr/>
          <p:nvPr/>
        </p:nvSpPr>
        <p:spPr>
          <a:xfrm rot="16200000">
            <a:off x="4716703" y="4201005"/>
            <a:ext cx="275573" cy="23799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Oval 336">
            <a:extLst>
              <a:ext uri="{FF2B5EF4-FFF2-40B4-BE49-F238E27FC236}">
                <a16:creationId xmlns:a16="http://schemas.microsoft.com/office/drawing/2014/main" id="{0973CC07-7148-124B-8EEC-DAE948724B5F}"/>
              </a:ext>
            </a:extLst>
          </p:cNvPr>
          <p:cNvSpPr/>
          <p:nvPr/>
        </p:nvSpPr>
        <p:spPr>
          <a:xfrm rot="16200000">
            <a:off x="4373829" y="4201006"/>
            <a:ext cx="275573" cy="23799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8" name="Curved Connector 337">
            <a:extLst>
              <a:ext uri="{FF2B5EF4-FFF2-40B4-BE49-F238E27FC236}">
                <a16:creationId xmlns:a16="http://schemas.microsoft.com/office/drawing/2014/main" id="{4290C142-1C68-654D-A53F-3D8A5A120378}"/>
              </a:ext>
            </a:extLst>
          </p:cNvPr>
          <p:cNvCxnSpPr>
            <a:cxnSpLocks/>
            <a:endCxn id="330" idx="2"/>
          </p:cNvCxnSpPr>
          <p:nvPr/>
        </p:nvCxnSpPr>
        <p:spPr>
          <a:xfrm rot="16200000" flipV="1">
            <a:off x="4672982" y="5628506"/>
            <a:ext cx="319168" cy="28237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9" name="Rounded Rectangle 338">
            <a:extLst>
              <a:ext uri="{FF2B5EF4-FFF2-40B4-BE49-F238E27FC236}">
                <a16:creationId xmlns:a16="http://schemas.microsoft.com/office/drawing/2014/main" id="{A249D951-F607-6744-90B3-C7DC0E5CF823}"/>
              </a:ext>
            </a:extLst>
          </p:cNvPr>
          <p:cNvSpPr/>
          <p:nvPr/>
        </p:nvSpPr>
        <p:spPr>
          <a:xfrm rot="16200000">
            <a:off x="6150381" y="5620516"/>
            <a:ext cx="400832" cy="76422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Pie 339">
            <a:extLst>
              <a:ext uri="{FF2B5EF4-FFF2-40B4-BE49-F238E27FC236}">
                <a16:creationId xmlns:a16="http://schemas.microsoft.com/office/drawing/2014/main" id="{DA29FA91-998E-EF4B-A32C-6B807860C463}"/>
              </a:ext>
            </a:extLst>
          </p:cNvPr>
          <p:cNvSpPr/>
          <p:nvPr/>
        </p:nvSpPr>
        <p:spPr>
          <a:xfrm>
            <a:off x="6062970" y="5886761"/>
            <a:ext cx="275573" cy="225468"/>
          </a:xfrm>
          <a:prstGeom prst="pie">
            <a:avLst>
              <a:gd name="adj1" fmla="val 5314081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1" name="Pie 340">
            <a:extLst>
              <a:ext uri="{FF2B5EF4-FFF2-40B4-BE49-F238E27FC236}">
                <a16:creationId xmlns:a16="http://schemas.microsoft.com/office/drawing/2014/main" id="{CE3D8B71-1590-B14D-BD07-EBED7FA618CD}"/>
              </a:ext>
            </a:extLst>
          </p:cNvPr>
          <p:cNvSpPr/>
          <p:nvPr/>
        </p:nvSpPr>
        <p:spPr>
          <a:xfrm rot="10800000">
            <a:off x="6062970" y="5886761"/>
            <a:ext cx="275572" cy="225469"/>
          </a:xfrm>
          <a:prstGeom prst="pie">
            <a:avLst>
              <a:gd name="adj1" fmla="val 5314081"/>
              <a:gd name="adj2" fmla="val 162000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2" name="Pie 341">
            <a:extLst>
              <a:ext uri="{FF2B5EF4-FFF2-40B4-BE49-F238E27FC236}">
                <a16:creationId xmlns:a16="http://schemas.microsoft.com/office/drawing/2014/main" id="{FCE61503-26AE-F043-8E79-DAA384154C4C}"/>
              </a:ext>
            </a:extLst>
          </p:cNvPr>
          <p:cNvSpPr/>
          <p:nvPr/>
        </p:nvSpPr>
        <p:spPr>
          <a:xfrm>
            <a:off x="6397938" y="5886761"/>
            <a:ext cx="275573" cy="225468"/>
          </a:xfrm>
          <a:prstGeom prst="pie">
            <a:avLst>
              <a:gd name="adj1" fmla="val 5314081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3" name="Pie 342">
            <a:extLst>
              <a:ext uri="{FF2B5EF4-FFF2-40B4-BE49-F238E27FC236}">
                <a16:creationId xmlns:a16="http://schemas.microsoft.com/office/drawing/2014/main" id="{06D2C3E1-4C8F-CB45-8B90-2F927C443F58}"/>
              </a:ext>
            </a:extLst>
          </p:cNvPr>
          <p:cNvSpPr/>
          <p:nvPr/>
        </p:nvSpPr>
        <p:spPr>
          <a:xfrm rot="10800000">
            <a:off x="6397938" y="5886761"/>
            <a:ext cx="275572" cy="225469"/>
          </a:xfrm>
          <a:prstGeom prst="pie">
            <a:avLst>
              <a:gd name="adj1" fmla="val 5314081"/>
              <a:gd name="adj2" fmla="val 162000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4" name="Rounded Rectangle 343">
            <a:extLst>
              <a:ext uri="{FF2B5EF4-FFF2-40B4-BE49-F238E27FC236}">
                <a16:creationId xmlns:a16="http://schemas.microsoft.com/office/drawing/2014/main" id="{8FCB0A47-761B-6249-B52D-EADCC87F5C69}"/>
              </a:ext>
            </a:extLst>
          </p:cNvPr>
          <p:cNvSpPr/>
          <p:nvPr/>
        </p:nvSpPr>
        <p:spPr>
          <a:xfrm rot="16200000">
            <a:off x="6920801" y="5620516"/>
            <a:ext cx="400832" cy="76422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Oval 344">
            <a:extLst>
              <a:ext uri="{FF2B5EF4-FFF2-40B4-BE49-F238E27FC236}">
                <a16:creationId xmlns:a16="http://schemas.microsoft.com/office/drawing/2014/main" id="{B076B2D6-883E-564D-BE54-CAAF3EDE10C6}"/>
              </a:ext>
            </a:extLst>
          </p:cNvPr>
          <p:cNvSpPr/>
          <p:nvPr/>
        </p:nvSpPr>
        <p:spPr>
          <a:xfrm rot="16200000">
            <a:off x="7141667" y="5896084"/>
            <a:ext cx="275573" cy="23799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Oval 345">
            <a:extLst>
              <a:ext uri="{FF2B5EF4-FFF2-40B4-BE49-F238E27FC236}">
                <a16:creationId xmlns:a16="http://schemas.microsoft.com/office/drawing/2014/main" id="{5DE30CFC-C256-4C49-A81C-C9D467F9384B}"/>
              </a:ext>
            </a:extLst>
          </p:cNvPr>
          <p:cNvSpPr/>
          <p:nvPr/>
        </p:nvSpPr>
        <p:spPr>
          <a:xfrm rot="16200000">
            <a:off x="6798793" y="5896085"/>
            <a:ext cx="275573" cy="23799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6E4F6C9B-D681-534D-B08D-C9177AC91DDA}"/>
              </a:ext>
            </a:extLst>
          </p:cNvPr>
          <p:cNvSpPr/>
          <p:nvPr/>
        </p:nvSpPr>
        <p:spPr>
          <a:xfrm>
            <a:off x="6195111" y="5075732"/>
            <a:ext cx="535748" cy="53861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8" name="Rectangle 347">
            <a:extLst>
              <a:ext uri="{FF2B5EF4-FFF2-40B4-BE49-F238E27FC236}">
                <a16:creationId xmlns:a16="http://schemas.microsoft.com/office/drawing/2014/main" id="{6827921D-2883-CC45-9D7E-683D8D45BD25}"/>
              </a:ext>
            </a:extLst>
          </p:cNvPr>
          <p:cNvSpPr/>
          <p:nvPr/>
        </p:nvSpPr>
        <p:spPr>
          <a:xfrm>
            <a:off x="6830271" y="4662448"/>
            <a:ext cx="535748" cy="53861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9" name="Curved Connector 348">
            <a:extLst>
              <a:ext uri="{FF2B5EF4-FFF2-40B4-BE49-F238E27FC236}">
                <a16:creationId xmlns:a16="http://schemas.microsoft.com/office/drawing/2014/main" id="{A06ACC0B-F398-CB45-BD30-3A8AC2F2E533}"/>
              </a:ext>
            </a:extLst>
          </p:cNvPr>
          <p:cNvCxnSpPr>
            <a:cxnSpLocks/>
          </p:cNvCxnSpPr>
          <p:nvPr/>
        </p:nvCxnSpPr>
        <p:spPr>
          <a:xfrm rot="10800000" flipH="1">
            <a:off x="6724187" y="5213520"/>
            <a:ext cx="359040" cy="801561"/>
          </a:xfrm>
          <a:prstGeom prst="curvedConnector4">
            <a:avLst>
              <a:gd name="adj1" fmla="val 7306"/>
              <a:gd name="adj2" fmla="val 53264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F9AA3732-2BC2-4141-8F34-3E3CC49E22C4}"/>
              </a:ext>
            </a:extLst>
          </p:cNvPr>
          <p:cNvCxnSpPr>
            <a:cxnSpLocks/>
            <a:stCxn id="347" idx="0"/>
          </p:cNvCxnSpPr>
          <p:nvPr/>
        </p:nvCxnSpPr>
        <p:spPr>
          <a:xfrm flipV="1">
            <a:off x="6462985" y="4512208"/>
            <a:ext cx="4873" cy="5635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1" name="Curved Connector 350">
            <a:extLst>
              <a:ext uri="{FF2B5EF4-FFF2-40B4-BE49-F238E27FC236}">
                <a16:creationId xmlns:a16="http://schemas.microsoft.com/office/drawing/2014/main" id="{2FA60AC7-64D7-6D47-B4EF-D4D766FEAFFC}"/>
              </a:ext>
            </a:extLst>
          </p:cNvPr>
          <p:cNvCxnSpPr>
            <a:cxnSpLocks/>
            <a:stCxn id="348" idx="0"/>
          </p:cNvCxnSpPr>
          <p:nvPr/>
        </p:nvCxnSpPr>
        <p:spPr>
          <a:xfrm rot="16200000" flipV="1">
            <a:off x="6798730" y="4363032"/>
            <a:ext cx="350656" cy="24817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3" name="Oval 352">
            <a:extLst>
              <a:ext uri="{FF2B5EF4-FFF2-40B4-BE49-F238E27FC236}">
                <a16:creationId xmlns:a16="http://schemas.microsoft.com/office/drawing/2014/main" id="{BC100010-A3F9-9947-9613-DDC3A51183AA}"/>
              </a:ext>
            </a:extLst>
          </p:cNvPr>
          <p:cNvSpPr/>
          <p:nvPr/>
        </p:nvSpPr>
        <p:spPr>
          <a:xfrm rot="16200000">
            <a:off x="6488308" y="4205248"/>
            <a:ext cx="275573" cy="23799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Oval 353">
            <a:extLst>
              <a:ext uri="{FF2B5EF4-FFF2-40B4-BE49-F238E27FC236}">
                <a16:creationId xmlns:a16="http://schemas.microsoft.com/office/drawing/2014/main" id="{98FD6176-CE86-6B4F-A497-9D5E7A6D3BC9}"/>
              </a:ext>
            </a:extLst>
          </p:cNvPr>
          <p:cNvSpPr/>
          <p:nvPr/>
        </p:nvSpPr>
        <p:spPr>
          <a:xfrm rot="16200000">
            <a:off x="6145434" y="4205249"/>
            <a:ext cx="275573" cy="23799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5" name="Curved Connector 354">
            <a:extLst>
              <a:ext uri="{FF2B5EF4-FFF2-40B4-BE49-F238E27FC236}">
                <a16:creationId xmlns:a16="http://schemas.microsoft.com/office/drawing/2014/main" id="{13FFA284-A2BB-E04C-988F-9CFFCA45C15D}"/>
              </a:ext>
            </a:extLst>
          </p:cNvPr>
          <p:cNvCxnSpPr>
            <a:cxnSpLocks/>
            <a:endCxn id="347" idx="2"/>
          </p:cNvCxnSpPr>
          <p:nvPr/>
        </p:nvCxnSpPr>
        <p:spPr>
          <a:xfrm rot="16200000" flipV="1">
            <a:off x="6444587" y="5632749"/>
            <a:ext cx="319168" cy="28237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6" name="Straight Arrow Connector 355">
            <a:extLst>
              <a:ext uri="{FF2B5EF4-FFF2-40B4-BE49-F238E27FC236}">
                <a16:creationId xmlns:a16="http://schemas.microsoft.com/office/drawing/2014/main" id="{526FAB2D-09D6-8343-9757-9ADFC17FB66D}"/>
              </a:ext>
            </a:extLst>
          </p:cNvPr>
          <p:cNvCxnSpPr>
            <a:cxnSpLocks/>
            <a:stCxn id="331" idx="1"/>
            <a:endCxn id="52" idx="3"/>
          </p:cNvCxnSpPr>
          <p:nvPr/>
        </p:nvCxnSpPr>
        <p:spPr>
          <a:xfrm flipH="1" flipV="1">
            <a:off x="3689149" y="4923944"/>
            <a:ext cx="1369517" cy="35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1" name="Straight Arrow Connector 360">
            <a:extLst>
              <a:ext uri="{FF2B5EF4-FFF2-40B4-BE49-F238E27FC236}">
                <a16:creationId xmlns:a16="http://schemas.microsoft.com/office/drawing/2014/main" id="{B65B0145-F7E2-9C4F-BE61-B0798C2CD9B2}"/>
              </a:ext>
            </a:extLst>
          </p:cNvPr>
          <p:cNvCxnSpPr>
            <a:cxnSpLocks/>
            <a:stCxn id="33" idx="3"/>
            <a:endCxn id="330" idx="1"/>
          </p:cNvCxnSpPr>
          <p:nvPr/>
        </p:nvCxnSpPr>
        <p:spPr>
          <a:xfrm>
            <a:off x="3053989" y="5337228"/>
            <a:ext cx="1369517" cy="35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4" name="Straight Arrow Connector 363">
            <a:extLst>
              <a:ext uri="{FF2B5EF4-FFF2-40B4-BE49-F238E27FC236}">
                <a16:creationId xmlns:a16="http://schemas.microsoft.com/office/drawing/2014/main" id="{7FD57629-22F5-F445-8D76-43445EA8E6CC}"/>
              </a:ext>
            </a:extLst>
          </p:cNvPr>
          <p:cNvCxnSpPr>
            <a:cxnSpLocks/>
            <a:stCxn id="330" idx="3"/>
            <a:endCxn id="347" idx="1"/>
          </p:cNvCxnSpPr>
          <p:nvPr/>
        </p:nvCxnSpPr>
        <p:spPr>
          <a:xfrm>
            <a:off x="4959254" y="5340799"/>
            <a:ext cx="1235857" cy="42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7" name="Straight Arrow Connector 366">
            <a:extLst>
              <a:ext uri="{FF2B5EF4-FFF2-40B4-BE49-F238E27FC236}">
                <a16:creationId xmlns:a16="http://schemas.microsoft.com/office/drawing/2014/main" id="{17093003-F766-A14A-86C1-771CE6E97A5F}"/>
              </a:ext>
            </a:extLst>
          </p:cNvPr>
          <p:cNvCxnSpPr>
            <a:cxnSpLocks/>
            <a:stCxn id="347" idx="3"/>
          </p:cNvCxnSpPr>
          <p:nvPr/>
        </p:nvCxnSpPr>
        <p:spPr>
          <a:xfrm>
            <a:off x="6730859" y="5345042"/>
            <a:ext cx="848464" cy="20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0" name="Straight Arrow Connector 369">
            <a:extLst>
              <a:ext uri="{FF2B5EF4-FFF2-40B4-BE49-F238E27FC236}">
                <a16:creationId xmlns:a16="http://schemas.microsoft.com/office/drawing/2014/main" id="{3CAAF2F5-13E8-F442-95C7-7D8C5EEC06E2}"/>
              </a:ext>
            </a:extLst>
          </p:cNvPr>
          <p:cNvCxnSpPr>
            <a:cxnSpLocks/>
            <a:stCxn id="381" idx="1"/>
          </p:cNvCxnSpPr>
          <p:nvPr/>
        </p:nvCxnSpPr>
        <p:spPr>
          <a:xfrm flipH="1">
            <a:off x="9702851" y="4931758"/>
            <a:ext cx="8615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2" name="Rounded Rectangle 371">
            <a:extLst>
              <a:ext uri="{FF2B5EF4-FFF2-40B4-BE49-F238E27FC236}">
                <a16:creationId xmlns:a16="http://schemas.microsoft.com/office/drawing/2014/main" id="{BD992778-7583-9E4C-8C43-6C99FBF52878}"/>
              </a:ext>
            </a:extLst>
          </p:cNvPr>
          <p:cNvSpPr/>
          <p:nvPr/>
        </p:nvSpPr>
        <p:spPr>
          <a:xfrm rot="16200000">
            <a:off x="9884547" y="5620516"/>
            <a:ext cx="400832" cy="76422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Pie 372">
            <a:extLst>
              <a:ext uri="{FF2B5EF4-FFF2-40B4-BE49-F238E27FC236}">
                <a16:creationId xmlns:a16="http://schemas.microsoft.com/office/drawing/2014/main" id="{552244F0-2068-BF41-8DA8-537D732531AA}"/>
              </a:ext>
            </a:extLst>
          </p:cNvPr>
          <p:cNvSpPr/>
          <p:nvPr/>
        </p:nvSpPr>
        <p:spPr>
          <a:xfrm>
            <a:off x="9797136" y="5886761"/>
            <a:ext cx="275573" cy="225468"/>
          </a:xfrm>
          <a:prstGeom prst="pie">
            <a:avLst>
              <a:gd name="adj1" fmla="val 5314081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4" name="Pie 373">
            <a:extLst>
              <a:ext uri="{FF2B5EF4-FFF2-40B4-BE49-F238E27FC236}">
                <a16:creationId xmlns:a16="http://schemas.microsoft.com/office/drawing/2014/main" id="{917422E1-6B98-3C4B-9E0C-FA4ADA083335}"/>
              </a:ext>
            </a:extLst>
          </p:cNvPr>
          <p:cNvSpPr/>
          <p:nvPr/>
        </p:nvSpPr>
        <p:spPr>
          <a:xfrm rot="10800000">
            <a:off x="9797136" y="5886761"/>
            <a:ext cx="275572" cy="225469"/>
          </a:xfrm>
          <a:prstGeom prst="pie">
            <a:avLst>
              <a:gd name="adj1" fmla="val 5314081"/>
              <a:gd name="adj2" fmla="val 162000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5" name="Pie 374">
            <a:extLst>
              <a:ext uri="{FF2B5EF4-FFF2-40B4-BE49-F238E27FC236}">
                <a16:creationId xmlns:a16="http://schemas.microsoft.com/office/drawing/2014/main" id="{CD1A548A-C8A8-B54B-A3CC-C6DE19F12D04}"/>
              </a:ext>
            </a:extLst>
          </p:cNvPr>
          <p:cNvSpPr/>
          <p:nvPr/>
        </p:nvSpPr>
        <p:spPr>
          <a:xfrm>
            <a:off x="10132104" y="5886761"/>
            <a:ext cx="275573" cy="225468"/>
          </a:xfrm>
          <a:prstGeom prst="pie">
            <a:avLst>
              <a:gd name="adj1" fmla="val 5314081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6" name="Pie 375">
            <a:extLst>
              <a:ext uri="{FF2B5EF4-FFF2-40B4-BE49-F238E27FC236}">
                <a16:creationId xmlns:a16="http://schemas.microsoft.com/office/drawing/2014/main" id="{B69F738E-88A1-3348-84BC-661BBC42AAB0}"/>
              </a:ext>
            </a:extLst>
          </p:cNvPr>
          <p:cNvSpPr/>
          <p:nvPr/>
        </p:nvSpPr>
        <p:spPr>
          <a:xfrm rot="10800000">
            <a:off x="10132104" y="5886761"/>
            <a:ext cx="275572" cy="225469"/>
          </a:xfrm>
          <a:prstGeom prst="pie">
            <a:avLst>
              <a:gd name="adj1" fmla="val 5314081"/>
              <a:gd name="adj2" fmla="val 162000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7" name="Rounded Rectangle 376">
            <a:extLst>
              <a:ext uri="{FF2B5EF4-FFF2-40B4-BE49-F238E27FC236}">
                <a16:creationId xmlns:a16="http://schemas.microsoft.com/office/drawing/2014/main" id="{3AEC82BB-4902-1B45-83F3-ADD69A511465}"/>
              </a:ext>
            </a:extLst>
          </p:cNvPr>
          <p:cNvSpPr/>
          <p:nvPr/>
        </p:nvSpPr>
        <p:spPr>
          <a:xfrm rot="16200000">
            <a:off x="10654967" y="5620516"/>
            <a:ext cx="400832" cy="76422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BF60E657-00DB-7043-8F6B-5DAF8CEDE2EE}"/>
              </a:ext>
            </a:extLst>
          </p:cNvPr>
          <p:cNvSpPr/>
          <p:nvPr/>
        </p:nvSpPr>
        <p:spPr>
          <a:xfrm rot="16200000">
            <a:off x="10875833" y="5896084"/>
            <a:ext cx="275573" cy="23799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EB9BC4EA-57E9-C64D-81DC-5CE7F260C135}"/>
              </a:ext>
            </a:extLst>
          </p:cNvPr>
          <p:cNvSpPr/>
          <p:nvPr/>
        </p:nvSpPr>
        <p:spPr>
          <a:xfrm rot="16200000">
            <a:off x="10532959" y="5896085"/>
            <a:ext cx="275573" cy="23799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Rectangle 379">
            <a:extLst>
              <a:ext uri="{FF2B5EF4-FFF2-40B4-BE49-F238E27FC236}">
                <a16:creationId xmlns:a16="http://schemas.microsoft.com/office/drawing/2014/main" id="{73179A3C-8DD4-3D4A-9F5F-C58FAE9A68B7}"/>
              </a:ext>
            </a:extLst>
          </p:cNvPr>
          <p:cNvSpPr/>
          <p:nvPr/>
        </p:nvSpPr>
        <p:spPr>
          <a:xfrm>
            <a:off x="9929277" y="5075732"/>
            <a:ext cx="535748" cy="53861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1" name="Rectangle 380">
            <a:extLst>
              <a:ext uri="{FF2B5EF4-FFF2-40B4-BE49-F238E27FC236}">
                <a16:creationId xmlns:a16="http://schemas.microsoft.com/office/drawing/2014/main" id="{516FBA2D-F1BA-5F42-8DB3-5FFB855B9B05}"/>
              </a:ext>
            </a:extLst>
          </p:cNvPr>
          <p:cNvSpPr/>
          <p:nvPr/>
        </p:nvSpPr>
        <p:spPr>
          <a:xfrm>
            <a:off x="10564437" y="4662448"/>
            <a:ext cx="535748" cy="53861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2" name="Curved Connector 381">
            <a:extLst>
              <a:ext uri="{FF2B5EF4-FFF2-40B4-BE49-F238E27FC236}">
                <a16:creationId xmlns:a16="http://schemas.microsoft.com/office/drawing/2014/main" id="{76C0FE08-F6C5-AE4F-A2B4-904C0137B2E8}"/>
              </a:ext>
            </a:extLst>
          </p:cNvPr>
          <p:cNvCxnSpPr>
            <a:cxnSpLocks/>
          </p:cNvCxnSpPr>
          <p:nvPr/>
        </p:nvCxnSpPr>
        <p:spPr>
          <a:xfrm rot="10800000" flipH="1">
            <a:off x="10458353" y="5213520"/>
            <a:ext cx="359040" cy="801561"/>
          </a:xfrm>
          <a:prstGeom prst="curvedConnector4">
            <a:avLst>
              <a:gd name="adj1" fmla="val 7306"/>
              <a:gd name="adj2" fmla="val 53264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3" name="Straight Arrow Connector 382">
            <a:extLst>
              <a:ext uri="{FF2B5EF4-FFF2-40B4-BE49-F238E27FC236}">
                <a16:creationId xmlns:a16="http://schemas.microsoft.com/office/drawing/2014/main" id="{0162B78A-F6E4-4445-B666-DAE916465DB0}"/>
              </a:ext>
            </a:extLst>
          </p:cNvPr>
          <p:cNvCxnSpPr>
            <a:cxnSpLocks/>
            <a:stCxn id="380" idx="0"/>
          </p:cNvCxnSpPr>
          <p:nvPr/>
        </p:nvCxnSpPr>
        <p:spPr>
          <a:xfrm flipV="1">
            <a:off x="10197151" y="4512208"/>
            <a:ext cx="4873" cy="5635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4" name="Curved Connector 383">
            <a:extLst>
              <a:ext uri="{FF2B5EF4-FFF2-40B4-BE49-F238E27FC236}">
                <a16:creationId xmlns:a16="http://schemas.microsoft.com/office/drawing/2014/main" id="{6524336C-F8BA-E54C-B9AD-0566ED9A393D}"/>
              </a:ext>
            </a:extLst>
          </p:cNvPr>
          <p:cNvCxnSpPr>
            <a:cxnSpLocks/>
            <a:stCxn id="381" idx="0"/>
          </p:cNvCxnSpPr>
          <p:nvPr/>
        </p:nvCxnSpPr>
        <p:spPr>
          <a:xfrm rot="16200000" flipV="1">
            <a:off x="10532896" y="4363032"/>
            <a:ext cx="350656" cy="24817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6" name="Oval 385">
            <a:extLst>
              <a:ext uri="{FF2B5EF4-FFF2-40B4-BE49-F238E27FC236}">
                <a16:creationId xmlns:a16="http://schemas.microsoft.com/office/drawing/2014/main" id="{01734D91-CC43-AC42-A15F-439A3A788ACC}"/>
              </a:ext>
            </a:extLst>
          </p:cNvPr>
          <p:cNvSpPr/>
          <p:nvPr/>
        </p:nvSpPr>
        <p:spPr>
          <a:xfrm rot="16200000">
            <a:off x="10222474" y="4205248"/>
            <a:ext cx="275573" cy="23799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85C35056-6376-1948-B916-251B0727C465}"/>
              </a:ext>
            </a:extLst>
          </p:cNvPr>
          <p:cNvSpPr/>
          <p:nvPr/>
        </p:nvSpPr>
        <p:spPr>
          <a:xfrm rot="16200000">
            <a:off x="9879600" y="4205249"/>
            <a:ext cx="275573" cy="23799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8" name="Curved Connector 387">
            <a:extLst>
              <a:ext uri="{FF2B5EF4-FFF2-40B4-BE49-F238E27FC236}">
                <a16:creationId xmlns:a16="http://schemas.microsoft.com/office/drawing/2014/main" id="{3E003D50-A745-C14F-9B81-21684E92F4E2}"/>
              </a:ext>
            </a:extLst>
          </p:cNvPr>
          <p:cNvCxnSpPr>
            <a:cxnSpLocks/>
            <a:endCxn id="380" idx="2"/>
          </p:cNvCxnSpPr>
          <p:nvPr/>
        </p:nvCxnSpPr>
        <p:spPr>
          <a:xfrm rot="16200000" flipV="1">
            <a:off x="10178753" y="5632749"/>
            <a:ext cx="319168" cy="28237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9" name="Straight Arrow Connector 388">
            <a:extLst>
              <a:ext uri="{FF2B5EF4-FFF2-40B4-BE49-F238E27FC236}">
                <a16:creationId xmlns:a16="http://schemas.microsoft.com/office/drawing/2014/main" id="{8825BE53-9F93-4445-9446-07D7FF1C0608}"/>
              </a:ext>
            </a:extLst>
          </p:cNvPr>
          <p:cNvCxnSpPr>
            <a:cxnSpLocks/>
          </p:cNvCxnSpPr>
          <p:nvPr/>
        </p:nvCxnSpPr>
        <p:spPr>
          <a:xfrm>
            <a:off x="9084943" y="5352449"/>
            <a:ext cx="848464" cy="20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2" name="Straight Arrow Connector 391">
            <a:extLst>
              <a:ext uri="{FF2B5EF4-FFF2-40B4-BE49-F238E27FC236}">
                <a16:creationId xmlns:a16="http://schemas.microsoft.com/office/drawing/2014/main" id="{58942AB0-F432-0844-B8F5-6B0BBA7278B7}"/>
              </a:ext>
            </a:extLst>
          </p:cNvPr>
          <p:cNvCxnSpPr>
            <a:cxnSpLocks/>
          </p:cNvCxnSpPr>
          <p:nvPr/>
        </p:nvCxnSpPr>
        <p:spPr>
          <a:xfrm flipH="1">
            <a:off x="7366019" y="4949240"/>
            <a:ext cx="8615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3" name="Rectangle 392">
            <a:extLst>
              <a:ext uri="{FF2B5EF4-FFF2-40B4-BE49-F238E27FC236}">
                <a16:creationId xmlns:a16="http://schemas.microsoft.com/office/drawing/2014/main" id="{7C732C49-7F9A-D444-A97B-E36097CADA82}"/>
              </a:ext>
            </a:extLst>
          </p:cNvPr>
          <p:cNvSpPr/>
          <p:nvPr/>
        </p:nvSpPr>
        <p:spPr>
          <a:xfrm>
            <a:off x="2065094" y="3317414"/>
            <a:ext cx="555232" cy="42347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Rectangle 393">
            <a:extLst>
              <a:ext uri="{FF2B5EF4-FFF2-40B4-BE49-F238E27FC236}">
                <a16:creationId xmlns:a16="http://schemas.microsoft.com/office/drawing/2014/main" id="{852B82D4-71F7-294E-8216-48282619AB11}"/>
              </a:ext>
            </a:extLst>
          </p:cNvPr>
          <p:cNvSpPr/>
          <p:nvPr/>
        </p:nvSpPr>
        <p:spPr>
          <a:xfrm>
            <a:off x="2926287" y="3317414"/>
            <a:ext cx="555232" cy="42347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7" name="Curved Connector 396">
            <a:extLst>
              <a:ext uri="{FF2B5EF4-FFF2-40B4-BE49-F238E27FC236}">
                <a16:creationId xmlns:a16="http://schemas.microsoft.com/office/drawing/2014/main" id="{4253B08C-B5BE-6E4D-A4A5-8EF95C5E70D1}"/>
              </a:ext>
            </a:extLst>
          </p:cNvPr>
          <p:cNvCxnSpPr>
            <a:cxnSpLocks/>
            <a:endCxn id="394" idx="2"/>
          </p:cNvCxnSpPr>
          <p:nvPr/>
        </p:nvCxnSpPr>
        <p:spPr>
          <a:xfrm rot="5400000" flipH="1" flipV="1">
            <a:off x="2816107" y="3715767"/>
            <a:ext cx="362676" cy="41291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00" name="Picture 399">
            <a:extLst>
              <a:ext uri="{FF2B5EF4-FFF2-40B4-BE49-F238E27FC236}">
                <a16:creationId xmlns:a16="http://schemas.microsoft.com/office/drawing/2014/main" id="{742DD9EE-69ED-934D-A5C2-D852B7B6F8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9936" y="3291445"/>
            <a:ext cx="1625600" cy="393700"/>
          </a:xfrm>
          <a:prstGeom prst="rect">
            <a:avLst/>
          </a:prstGeom>
        </p:spPr>
      </p:pic>
      <p:pic>
        <p:nvPicPr>
          <p:cNvPr id="402" name="Picture 401">
            <a:extLst>
              <a:ext uri="{FF2B5EF4-FFF2-40B4-BE49-F238E27FC236}">
                <a16:creationId xmlns:a16="http://schemas.microsoft.com/office/drawing/2014/main" id="{AA8C58F9-AC35-B946-BA5B-53046B9BD2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1234" y="3320931"/>
            <a:ext cx="1663700" cy="457200"/>
          </a:xfrm>
          <a:prstGeom prst="rect">
            <a:avLst/>
          </a:prstGeom>
        </p:spPr>
      </p:pic>
      <p:pic>
        <p:nvPicPr>
          <p:cNvPr id="403" name="Picture 402">
            <a:extLst>
              <a:ext uri="{FF2B5EF4-FFF2-40B4-BE49-F238E27FC236}">
                <a16:creationId xmlns:a16="http://schemas.microsoft.com/office/drawing/2014/main" id="{75F9A27C-609C-3D4A-B5FF-FFF55B09C6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78449" y="1784287"/>
            <a:ext cx="4597400" cy="508000"/>
          </a:xfrm>
          <a:prstGeom prst="rect">
            <a:avLst/>
          </a:prstGeom>
        </p:spPr>
      </p:pic>
      <p:cxnSp>
        <p:nvCxnSpPr>
          <p:cNvPr id="405" name="Curved Connector 404">
            <a:extLst>
              <a:ext uri="{FF2B5EF4-FFF2-40B4-BE49-F238E27FC236}">
                <a16:creationId xmlns:a16="http://schemas.microsoft.com/office/drawing/2014/main" id="{67DA1D64-64EB-494A-8118-D29538E89EC8}"/>
              </a:ext>
            </a:extLst>
          </p:cNvPr>
          <p:cNvCxnSpPr>
            <a:cxnSpLocks/>
            <a:endCxn id="406" idx="2"/>
          </p:cNvCxnSpPr>
          <p:nvPr/>
        </p:nvCxnSpPr>
        <p:spPr>
          <a:xfrm rot="16200000" flipV="1">
            <a:off x="6049705" y="3698572"/>
            <a:ext cx="362676" cy="44827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6" name="Rectangle 405">
            <a:extLst>
              <a:ext uri="{FF2B5EF4-FFF2-40B4-BE49-F238E27FC236}">
                <a16:creationId xmlns:a16="http://schemas.microsoft.com/office/drawing/2014/main" id="{A18C739F-3961-2B40-BFF4-C2AB5D347122}"/>
              </a:ext>
            </a:extLst>
          </p:cNvPr>
          <p:cNvSpPr/>
          <p:nvPr/>
        </p:nvSpPr>
        <p:spPr>
          <a:xfrm>
            <a:off x="5729288" y="3317901"/>
            <a:ext cx="555232" cy="42347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Rectangle 406">
            <a:extLst>
              <a:ext uri="{FF2B5EF4-FFF2-40B4-BE49-F238E27FC236}">
                <a16:creationId xmlns:a16="http://schemas.microsoft.com/office/drawing/2014/main" id="{1FFA7E17-89C9-5C40-BBC6-75B4B70595E9}"/>
              </a:ext>
            </a:extLst>
          </p:cNvPr>
          <p:cNvSpPr/>
          <p:nvPr/>
        </p:nvSpPr>
        <p:spPr>
          <a:xfrm>
            <a:off x="6590481" y="3317901"/>
            <a:ext cx="555232" cy="42347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8" name="Curved Connector 407">
            <a:extLst>
              <a:ext uri="{FF2B5EF4-FFF2-40B4-BE49-F238E27FC236}">
                <a16:creationId xmlns:a16="http://schemas.microsoft.com/office/drawing/2014/main" id="{28A174CA-A51F-8347-B07F-BF9293521E2E}"/>
              </a:ext>
            </a:extLst>
          </p:cNvPr>
          <p:cNvCxnSpPr>
            <a:cxnSpLocks/>
            <a:endCxn id="407" idx="2"/>
          </p:cNvCxnSpPr>
          <p:nvPr/>
        </p:nvCxnSpPr>
        <p:spPr>
          <a:xfrm rot="5400000" flipH="1" flipV="1">
            <a:off x="6480301" y="3716254"/>
            <a:ext cx="362676" cy="41291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9" name="Rectangle 408">
            <a:extLst>
              <a:ext uri="{FF2B5EF4-FFF2-40B4-BE49-F238E27FC236}">
                <a16:creationId xmlns:a16="http://schemas.microsoft.com/office/drawing/2014/main" id="{DDA8EEBA-73AF-844E-A35C-32555F38A47E}"/>
              </a:ext>
            </a:extLst>
          </p:cNvPr>
          <p:cNvSpPr/>
          <p:nvPr/>
        </p:nvSpPr>
        <p:spPr>
          <a:xfrm>
            <a:off x="3941332" y="2550452"/>
            <a:ext cx="1619583" cy="326378"/>
          </a:xfrm>
          <a:prstGeom prst="rect">
            <a:avLst/>
          </a:prstGeom>
          <a:solidFill>
            <a:srgbClr val="C00000"/>
          </a:solidFill>
          <a:ln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0" name="Curved Connector 409">
            <a:extLst>
              <a:ext uri="{FF2B5EF4-FFF2-40B4-BE49-F238E27FC236}">
                <a16:creationId xmlns:a16="http://schemas.microsoft.com/office/drawing/2014/main" id="{E55DA019-918C-8A41-A2A9-7BD0AFECF3D3}"/>
              </a:ext>
            </a:extLst>
          </p:cNvPr>
          <p:cNvCxnSpPr>
            <a:cxnSpLocks/>
            <a:stCxn id="393" idx="0"/>
            <a:endCxn id="409" idx="2"/>
          </p:cNvCxnSpPr>
          <p:nvPr/>
        </p:nvCxnSpPr>
        <p:spPr>
          <a:xfrm rot="5400000" flipH="1" flipV="1">
            <a:off x="3326625" y="1892915"/>
            <a:ext cx="440584" cy="240841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3" name="Curved Connector 412">
            <a:extLst>
              <a:ext uri="{FF2B5EF4-FFF2-40B4-BE49-F238E27FC236}">
                <a16:creationId xmlns:a16="http://schemas.microsoft.com/office/drawing/2014/main" id="{BE5F0DA4-9F11-374E-877E-8560E31C219A}"/>
              </a:ext>
            </a:extLst>
          </p:cNvPr>
          <p:cNvCxnSpPr>
            <a:cxnSpLocks/>
            <a:stCxn id="407" idx="0"/>
            <a:endCxn id="409" idx="2"/>
          </p:cNvCxnSpPr>
          <p:nvPr/>
        </p:nvCxnSpPr>
        <p:spPr>
          <a:xfrm rot="16200000" flipV="1">
            <a:off x="5589076" y="2038879"/>
            <a:ext cx="441071" cy="211697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3" name="Straight Arrow Connector 432">
            <a:extLst>
              <a:ext uri="{FF2B5EF4-FFF2-40B4-BE49-F238E27FC236}">
                <a16:creationId xmlns:a16="http://schemas.microsoft.com/office/drawing/2014/main" id="{0169E0C8-E5B2-9541-92AD-01E188A15DDE}"/>
              </a:ext>
            </a:extLst>
          </p:cNvPr>
          <p:cNvCxnSpPr>
            <a:cxnSpLocks/>
            <a:stCxn id="409" idx="0"/>
          </p:cNvCxnSpPr>
          <p:nvPr/>
        </p:nvCxnSpPr>
        <p:spPr>
          <a:xfrm flipV="1">
            <a:off x="4751124" y="2321956"/>
            <a:ext cx="0" cy="2284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6" name="Slide Number Placeholder 435">
            <a:extLst>
              <a:ext uri="{FF2B5EF4-FFF2-40B4-BE49-F238E27FC236}">
                <a16:creationId xmlns:a16="http://schemas.microsoft.com/office/drawing/2014/main" id="{1E2E44D3-9532-2F47-8E33-45E7A5389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41D4-1F9C-2944-94D6-E0D35E684827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8" name="TextBox 437">
                <a:extLst>
                  <a:ext uri="{FF2B5EF4-FFF2-40B4-BE49-F238E27FC236}">
                    <a16:creationId xmlns:a16="http://schemas.microsoft.com/office/drawing/2014/main" id="{4582FC8B-1CD5-E24D-89BE-5A5B910C396B}"/>
                  </a:ext>
                </a:extLst>
              </p:cNvPr>
              <p:cNvSpPr txBox="1"/>
              <p:nvPr/>
            </p:nvSpPr>
            <p:spPr>
              <a:xfrm>
                <a:off x="315044" y="2580352"/>
                <a:ext cx="26341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𝑀𝐿𝑃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𝑅𝑒𝐿𝑢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38" name="TextBox 437">
                <a:extLst>
                  <a:ext uri="{FF2B5EF4-FFF2-40B4-BE49-F238E27FC236}">
                    <a16:creationId xmlns:a16="http://schemas.microsoft.com/office/drawing/2014/main" id="{4582FC8B-1CD5-E24D-89BE-5A5B910C3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44" y="2580352"/>
                <a:ext cx="2634180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2188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7FA0-89C4-B244-B80F-D7DF750C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3844" cy="1325563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5B4DF-2CCA-1D47-BDE0-C9D63506F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561854-A647-F145-9A5F-C9003D279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750" y="1714879"/>
            <a:ext cx="8826500" cy="39116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70E741-D13B-9D42-9816-D84545474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41D4-1F9C-2944-94D6-E0D35E684827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D5D2BD-2C8C-7944-8FA3-28FA66AA50EB}"/>
              </a:ext>
            </a:extLst>
          </p:cNvPr>
          <p:cNvSpPr txBox="1"/>
          <p:nvPr/>
        </p:nvSpPr>
        <p:spPr>
          <a:xfrm>
            <a:off x="7363607" y="5695408"/>
            <a:ext cx="1963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Basic node representations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912308-9F05-F34A-9ACB-4409A6111FA0}"/>
              </a:ext>
            </a:extLst>
          </p:cNvPr>
          <p:cNvSpPr txBox="1"/>
          <p:nvPr/>
        </p:nvSpPr>
        <p:spPr>
          <a:xfrm>
            <a:off x="4376503" y="5737225"/>
            <a:ext cx="2418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Encoding high-order information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E03BE1-A0B7-884D-9ED1-6F137BD8661E}"/>
              </a:ext>
            </a:extLst>
          </p:cNvPr>
          <p:cNvSpPr txBox="1"/>
          <p:nvPr/>
        </p:nvSpPr>
        <p:spPr>
          <a:xfrm>
            <a:off x="1533056" y="5695408"/>
            <a:ext cx="2418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Infer optimal tree given a complete graph with edge scores.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127D2-9BC6-B244-81E8-0AED8C3C604F}"/>
              </a:ext>
            </a:extLst>
          </p:cNvPr>
          <p:cNvSpPr txBox="1"/>
          <p:nvPr/>
        </p:nvSpPr>
        <p:spPr>
          <a:xfrm>
            <a:off x="5618189" y="1231521"/>
            <a:ext cx="1963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 for predicting edge scores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2F1B45-BA34-3843-82BC-CA9EAC6D36B6}"/>
              </a:ext>
            </a:extLst>
          </p:cNvPr>
          <p:cNvSpPr txBox="1"/>
          <p:nvPr/>
        </p:nvSpPr>
        <p:spPr>
          <a:xfrm>
            <a:off x="2077699" y="2178400"/>
            <a:ext cx="2298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 for tree structures and edge label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864449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7FA0-89C4-B244-B80F-D7DF750C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3844" cy="1325563"/>
          </a:xfrm>
        </p:spPr>
        <p:txBody>
          <a:bodyPr/>
          <a:lstStyle/>
          <a:p>
            <a:r>
              <a:rPr lang="en-US" dirty="0"/>
              <a:t>3.4 GNN Layers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95B4DF-2CCA-1D47-BDE0-C9D63506F9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794167" cy="4667250"/>
              </a:xfrm>
            </p:spPr>
            <p:txBody>
              <a:bodyPr/>
              <a:lstStyle/>
              <a:p>
                <a:r>
                  <a:rPr lang="en-US" dirty="0"/>
                  <a:t>Encode three types of high-order information for edge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arenR"/>
                </a:pPr>
                <a:r>
                  <a:rPr lang="en-US" dirty="0"/>
                  <a:t>The grey shadows indicate first-order information: parent -&gt; children</a:t>
                </a:r>
              </a:p>
              <a:p>
                <a:pPr marL="514350" indent="-514350">
                  <a:buFont typeface="+mj-lt"/>
                  <a:buAutoNum type="arabicParenR"/>
                </a:pPr>
                <a:r>
                  <a:rPr lang="en-US" dirty="0"/>
                  <a:t>The orange shadows are the second-order information.</a:t>
                </a:r>
              </a:p>
              <a:p>
                <a:endParaRPr lang="en-US" dirty="0"/>
              </a:p>
              <a:p>
                <a:r>
                  <a:rPr lang="en-US" dirty="0"/>
                  <a:t>Multi-layer GCN is able to explicitly capture this high-order information.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95B4DF-2CCA-1D47-BDE0-C9D63506F9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794167" cy="4667250"/>
              </a:xfrm>
              <a:blipFill>
                <a:blip r:embed="rId3"/>
                <a:stretch>
                  <a:fillRect l="-1058" t="-2452" r="-470" b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7C82D9-5CD2-8144-96CE-66DF0B420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8606" y="2350294"/>
            <a:ext cx="5105400" cy="1651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94B610-505B-8B4A-B00B-E822F2A0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41D4-1F9C-2944-94D6-E0D35E68482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38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7FA0-89C4-B244-B80F-D7DF750C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3844" cy="1325563"/>
          </a:xfrm>
        </p:spPr>
        <p:txBody>
          <a:bodyPr/>
          <a:lstStyle/>
          <a:p>
            <a:r>
              <a:rPr lang="en-US" dirty="0"/>
              <a:t>3.4 GNN Layers (</a:t>
            </a:r>
            <a:r>
              <a:rPr lang="en-US" dirty="0" err="1"/>
              <a:t>cont</a:t>
            </a:r>
            <a:r>
              <a:rPr lang="en-US" dirty="0"/>
              <a:t>’)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95B4DF-2CCA-1D47-BDE0-C9D63506F9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794167" cy="4667250"/>
              </a:xfrm>
            </p:spPr>
            <p:txBody>
              <a:bodyPr/>
              <a:lstStyle/>
              <a:p>
                <a:r>
                  <a:rPr lang="en-US" dirty="0"/>
                  <a:t>Encode three types of high-order information for edge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95B4DF-2CCA-1D47-BDE0-C9D63506F9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794167" cy="4667250"/>
              </a:xfrm>
              <a:blipFill>
                <a:blip r:embed="rId3"/>
                <a:stretch>
                  <a:fillRect l="-940" t="-2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7C82D9-5CD2-8144-96CE-66DF0B4208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653" r="66638"/>
          <a:stretch/>
        </p:blipFill>
        <p:spPr>
          <a:xfrm>
            <a:off x="1466850" y="2278505"/>
            <a:ext cx="1703256" cy="15081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94B610-505B-8B4A-B00B-E822F2A0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41D4-1F9C-2944-94D6-E0D35E684827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BD1EF0-6084-F44A-AFC7-C95AA45FA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9683" y="3100843"/>
            <a:ext cx="4114800" cy="137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6E9EEE-9D12-AF49-9F92-6A1D7FF8D8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362" r="32873"/>
          <a:stretch/>
        </p:blipFill>
        <p:spPr>
          <a:xfrm>
            <a:off x="1466850" y="3677444"/>
            <a:ext cx="1723869" cy="1651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E55869-D015-0D43-BC67-CA6192AD7A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421"/>
          <a:stretch/>
        </p:blipFill>
        <p:spPr>
          <a:xfrm>
            <a:off x="1466850" y="5219245"/>
            <a:ext cx="1663284" cy="1651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BDE533-77B2-DC44-A1A2-B3167F447A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6617" y="5304416"/>
            <a:ext cx="4102100" cy="1219200"/>
          </a:xfrm>
          <a:prstGeom prst="rect">
            <a:avLst/>
          </a:prstGeom>
        </p:spPr>
      </p:pic>
      <p:sp>
        <p:nvSpPr>
          <p:cNvPr id="11" name="Triangle 10">
            <a:extLst>
              <a:ext uri="{FF2B5EF4-FFF2-40B4-BE49-F238E27FC236}">
                <a16:creationId xmlns:a16="http://schemas.microsoft.com/office/drawing/2014/main" id="{7134B771-7B7D-9D4D-8680-779F0839AB8B}"/>
              </a:ext>
            </a:extLst>
          </p:cNvPr>
          <p:cNvSpPr/>
          <p:nvPr/>
        </p:nvSpPr>
        <p:spPr>
          <a:xfrm>
            <a:off x="8862828" y="5679392"/>
            <a:ext cx="523407" cy="365353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1A34E925-6979-6844-B7EB-BA2FEBCAAE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1017808"/>
                  </p:ext>
                </p:extLst>
              </p:nvPr>
            </p:nvGraphicFramePr>
            <p:xfrm>
              <a:off x="7744031" y="2498342"/>
              <a:ext cx="3284407" cy="412947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19244">
                      <a:extLst>
                        <a:ext uri="{9D8B030D-6E8A-4147-A177-3AD203B41FA5}">
                          <a16:colId xmlns:a16="http://schemas.microsoft.com/office/drawing/2014/main" val="1653636904"/>
                        </a:ext>
                      </a:extLst>
                    </a:gridCol>
                    <a:gridCol w="2365163">
                      <a:extLst>
                        <a:ext uri="{9D8B030D-6E8A-4147-A177-3AD203B41FA5}">
                          <a16:colId xmlns:a16="http://schemas.microsoft.com/office/drawing/2014/main" val="30562034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Weights for updating the head vector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65391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Weights for updating the dependent vector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381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Score for edge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at</a:t>
                          </a:r>
                          <a:r>
                            <a:rPr lang="en-US" baseline="0" dirty="0"/>
                            <a:t> the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baseline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baseline="0" smtClean="0">
                                      <a:latin typeface="Cambria Math" panose="02040503050406030204" pitchFamily="18" charset="0"/>
                                    </a:rPr>
                                    <m:t>𝑡h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 layer.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84251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The head vector for node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dirty="0"/>
                            <a:t> at </a:t>
                          </a:r>
                          <a:r>
                            <a:rPr lang="en-US" baseline="0" dirty="0"/>
                            <a:t>the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baseline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baseline="0" smtClean="0">
                                      <a:latin typeface="Cambria Math" panose="02040503050406030204" pitchFamily="18" charset="0"/>
                                    </a:rPr>
                                    <m:t>𝑡h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 layer.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50255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The dependent vector for node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dirty="0"/>
                            <a:t> at </a:t>
                          </a:r>
                          <a:r>
                            <a:rPr lang="en-US" baseline="0" dirty="0"/>
                            <a:t>the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baseline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baseline="0" smtClean="0">
                                      <a:latin typeface="Cambria Math" panose="02040503050406030204" pitchFamily="18" charset="0"/>
                                    </a:rPr>
                                    <m:t>𝑡h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 layer.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15870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Non-linear activation function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462307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1A34E925-6979-6844-B7EB-BA2FEBCAAE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1017808"/>
                  </p:ext>
                </p:extLst>
              </p:nvPr>
            </p:nvGraphicFramePr>
            <p:xfrm>
              <a:off x="7744031" y="2498342"/>
              <a:ext cx="3284407" cy="412947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19244">
                      <a:extLst>
                        <a:ext uri="{9D8B030D-6E8A-4147-A177-3AD203B41FA5}">
                          <a16:colId xmlns:a16="http://schemas.microsoft.com/office/drawing/2014/main" val="1653636904"/>
                        </a:ext>
                      </a:extLst>
                    </a:gridCol>
                    <a:gridCol w="2365163">
                      <a:extLst>
                        <a:ext uri="{9D8B030D-6E8A-4147-A177-3AD203B41FA5}">
                          <a16:colId xmlns:a16="http://schemas.microsoft.com/office/drawing/2014/main" val="305620344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t="-3922" r="-256164" b="-55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Weights for updating the head vector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653910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t="-106000" r="-256164" b="-46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Weights for updating the dependent vector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38131"/>
                      </a:ext>
                    </a:extLst>
                  </a:tr>
                  <a:tr h="6449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t="-201961" r="-256164" b="-3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9037" t="-201961" b="-3549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8425152"/>
                      </a:ext>
                    </a:extLst>
                  </a:tr>
                  <a:tr h="6449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t="-301961" r="-256164" b="-2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9037" t="-301961" b="-2549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5025588"/>
                      </a:ext>
                    </a:extLst>
                  </a:tr>
                  <a:tr h="91929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t="-284722" r="-256164" b="-8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9037" t="-284722" b="-8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158702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t="-543137" r="-256164" b="-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Non-linear activation function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462307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0630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7FA0-89C4-B244-B80F-D7DF750C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3844" cy="1325563"/>
          </a:xfrm>
        </p:spPr>
        <p:txBody>
          <a:bodyPr/>
          <a:lstStyle/>
          <a:p>
            <a:r>
              <a:rPr lang="en-US" dirty="0"/>
              <a:t>3.4 GNN Layers – My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5B4DF-2CCA-1D47-BDE0-C9D63506F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94167" cy="4667250"/>
          </a:xfrm>
        </p:spPr>
        <p:txBody>
          <a:bodyPr/>
          <a:lstStyle/>
          <a:p>
            <a:r>
              <a:rPr lang="en-US" dirty="0"/>
              <a:t>How to gather information of neighbors?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dirty="0"/>
              <a:t>Head nodes: gather information from neighbors’ dependent nodes.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dirty="0"/>
              <a:t>Dependent nodes: gather information from neighbors’ head nodes.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94B610-505B-8B4A-B00B-E822F2A0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D5A41D4-1F9C-2944-94D6-E0D35E684827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E55869-D015-0D43-BC67-CA6192AD7A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421" b="16374"/>
          <a:stretch/>
        </p:blipFill>
        <p:spPr>
          <a:xfrm>
            <a:off x="2419511" y="3538891"/>
            <a:ext cx="1663284" cy="1380656"/>
          </a:xfrm>
          <a:prstGeom prst="rect">
            <a:avLst/>
          </a:prstGeom>
        </p:spPr>
      </p:pic>
      <p:sp>
        <p:nvSpPr>
          <p:cNvPr id="11" name="Triangle 10">
            <a:extLst>
              <a:ext uri="{FF2B5EF4-FFF2-40B4-BE49-F238E27FC236}">
                <a16:creationId xmlns:a16="http://schemas.microsoft.com/office/drawing/2014/main" id="{7134B771-7B7D-9D4D-8680-779F0839AB8B}"/>
              </a:ext>
            </a:extLst>
          </p:cNvPr>
          <p:cNvSpPr/>
          <p:nvPr/>
        </p:nvSpPr>
        <p:spPr>
          <a:xfrm>
            <a:off x="8862828" y="5679392"/>
            <a:ext cx="523407" cy="365353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2E3A65-734D-B548-90B9-36CEEBF96AAC}"/>
                  </a:ext>
                </a:extLst>
              </p:cNvPr>
              <p:cNvSpPr txBox="1"/>
              <p:nvPr/>
            </p:nvSpPr>
            <p:spPr>
              <a:xfrm>
                <a:off x="4462198" y="3429000"/>
                <a:ext cx="3944805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2E3A65-734D-B548-90B9-36CEEBF96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198" y="3429000"/>
                <a:ext cx="3944805" cy="800219"/>
              </a:xfrm>
              <a:prstGeom prst="rect">
                <a:avLst/>
              </a:prstGeom>
              <a:blipFill>
                <a:blip r:embed="rId4"/>
                <a:stretch>
                  <a:fillRect t="-115625" b="-15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939F79B-1AC6-7F4F-813D-9E6509AA2973}"/>
                  </a:ext>
                </a:extLst>
              </p:cNvPr>
              <p:cNvSpPr/>
              <p:nvPr/>
            </p:nvSpPr>
            <p:spPr>
              <a:xfrm>
                <a:off x="4541549" y="4364156"/>
                <a:ext cx="3786101" cy="8002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939F79B-1AC6-7F4F-813D-9E6509AA2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549" y="4364156"/>
                <a:ext cx="3786101" cy="800219"/>
              </a:xfrm>
              <a:prstGeom prst="rect">
                <a:avLst/>
              </a:prstGeom>
              <a:blipFill>
                <a:blip r:embed="rId5"/>
                <a:stretch>
                  <a:fillRect t="-117188" b="-15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633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7FA0-89C4-B244-B80F-D7DF750C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3844" cy="1325563"/>
          </a:xfrm>
        </p:spPr>
        <p:txBody>
          <a:bodyPr/>
          <a:lstStyle/>
          <a:p>
            <a:r>
              <a:rPr lang="en-US" dirty="0"/>
              <a:t>3.4 GNN Layers – My understanding (</a:t>
            </a:r>
            <a:r>
              <a:rPr lang="en-US" dirty="0" err="1"/>
              <a:t>cont</a:t>
            </a:r>
            <a:r>
              <a:rPr lang="en-US" dirty="0"/>
              <a:t>’)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95B4DF-2CCA-1D47-BDE0-C9D63506F9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794167" cy="4667250"/>
              </a:xfrm>
            </p:spPr>
            <p:txBody>
              <a:bodyPr/>
              <a:lstStyle/>
              <a:p>
                <a:r>
                  <a:rPr lang="en-US" dirty="0"/>
                  <a:t>Now, we want to capture the 2</a:t>
                </a:r>
                <a:r>
                  <a:rPr lang="en-US" baseline="30000" dirty="0"/>
                  <a:t>nd</a:t>
                </a:r>
                <a:r>
                  <a:rPr lang="en-US" dirty="0"/>
                  <a:t> order information, how to propagate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via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514350" indent="-514350">
                  <a:buFont typeface="+mj-lt"/>
                  <a:buAutoNum type="arabicParenR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arenR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arenR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some word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95B4DF-2CCA-1D47-BDE0-C9D63506F9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794167" cy="4667250"/>
              </a:xfrm>
              <a:blipFill>
                <a:blip r:embed="rId3"/>
                <a:stretch>
                  <a:fillRect l="-1058" t="-2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94B610-505B-8B4A-B00B-E822F2A0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D5A41D4-1F9C-2944-94D6-E0D35E684827}" type="slidenum">
              <a:rPr lang="en-US" smtClean="0"/>
              <a:t>16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73DE67-D613-8044-815C-6EF5531129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653" r="66638"/>
          <a:stretch/>
        </p:blipFill>
        <p:spPr>
          <a:xfrm>
            <a:off x="5332383" y="2335938"/>
            <a:ext cx="1703256" cy="15081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29C897-6B82-E04F-9732-16E4A93A4E66}"/>
              </a:ext>
            </a:extLst>
          </p:cNvPr>
          <p:cNvSpPr txBox="1"/>
          <p:nvPr/>
        </p:nvSpPr>
        <p:spPr>
          <a:xfrm>
            <a:off x="6859618" y="3844076"/>
            <a:ext cx="51837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Conclusion: unable to directly capture the 2</a:t>
            </a:r>
            <a:r>
              <a:rPr lang="en-US" sz="2800" baseline="30000" dirty="0"/>
              <a:t>nd</a:t>
            </a:r>
            <a:r>
              <a:rPr lang="en-US" sz="2800" dirty="0"/>
              <a:t> order information.</a:t>
            </a: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24D5B5F1-1553-D640-87E9-3B4C21B3E6D4}"/>
              </a:ext>
            </a:extLst>
          </p:cNvPr>
          <p:cNvSpPr/>
          <p:nvPr/>
        </p:nvSpPr>
        <p:spPr>
          <a:xfrm rot="10800000">
            <a:off x="5861154" y="4159250"/>
            <a:ext cx="658476" cy="36778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155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7FA0-89C4-B244-B80F-D7DF750C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3844" cy="1325563"/>
          </a:xfrm>
        </p:spPr>
        <p:txBody>
          <a:bodyPr/>
          <a:lstStyle/>
          <a:p>
            <a:r>
              <a:rPr lang="en-US" dirty="0"/>
              <a:t>3.4 GNN Layers – My understanding (</a:t>
            </a:r>
            <a:r>
              <a:rPr lang="en-US" dirty="0" err="1"/>
              <a:t>cont</a:t>
            </a:r>
            <a:r>
              <a:rPr lang="en-US" dirty="0"/>
              <a:t>’)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95B4DF-2CCA-1D47-BDE0-C9D63506F9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794167" cy="4667250"/>
              </a:xfrm>
            </p:spPr>
            <p:txBody>
              <a:bodyPr/>
              <a:lstStyle/>
              <a:p>
                <a:r>
                  <a:rPr lang="en-US" dirty="0"/>
                  <a:t>How to solve this problem?</a:t>
                </a:r>
              </a:p>
              <a:p>
                <a:pPr lvl="1"/>
                <a:r>
                  <a:rPr lang="en-US" dirty="0"/>
                  <a:t>Shortcut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pPr marL="914400" lvl="1" indent="-457200">
                  <a:buFont typeface="+mj-lt"/>
                  <a:buAutoNum type="arabicParenR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dirty="0"/>
                  <a:t>   (shortcut update)</a:t>
                </a:r>
              </a:p>
              <a:p>
                <a:pPr marL="914400" lvl="1" indent="-457200">
                  <a:buFont typeface="+mj-lt"/>
                  <a:buAutoNum type="arabicParenR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     (standard update)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95B4DF-2CCA-1D47-BDE0-C9D63506F9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794167" cy="4667250"/>
              </a:xfrm>
              <a:blipFill>
                <a:blip r:embed="rId3"/>
                <a:stretch>
                  <a:fillRect l="-940" t="-2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94B610-505B-8B4A-B00B-E822F2A0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D5A41D4-1F9C-2944-94D6-E0D35E684827}" type="slidenum">
              <a:rPr lang="en-US" smtClean="0"/>
              <a:t>17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73DE67-D613-8044-815C-6EF5531129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653" r="66638"/>
          <a:stretch/>
        </p:blipFill>
        <p:spPr>
          <a:xfrm>
            <a:off x="6907344" y="2048279"/>
            <a:ext cx="1703256" cy="150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10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7FA0-89C4-B244-B80F-D7DF750C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903439" cy="1325563"/>
          </a:xfrm>
        </p:spPr>
        <p:txBody>
          <a:bodyPr/>
          <a:lstStyle/>
          <a:p>
            <a:r>
              <a:rPr lang="en-US" dirty="0"/>
              <a:t>3.4 GNN Layers – Put updating functions together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95B4DF-2CCA-1D47-BDE0-C9D63506F9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Synchronous updates: </a:t>
                </a:r>
              </a:p>
              <a:p>
                <a:pPr lvl="1"/>
                <a:r>
                  <a:rPr lang="en-US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at the same time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Asynchronous updates: </a:t>
                </a:r>
              </a:p>
              <a:p>
                <a:pPr lvl="1"/>
                <a:r>
                  <a:rPr lang="en-US" dirty="0"/>
                  <a:t>updates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first, then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95B4DF-2CCA-1D47-BDE0-C9D63506F9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B7C1A3-C518-8A4D-A5C5-AAE03979A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41D4-1F9C-2944-94D6-E0D35E68482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6727F9-8712-DF47-BC83-7C376A1BC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872" y="2836616"/>
            <a:ext cx="5016500" cy="1079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418258-1F9E-6F4A-8403-6FFB1D3C2E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6872" y="5175001"/>
            <a:ext cx="5080000" cy="1244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81AF46-C509-8447-8769-EB3C9381F73B}"/>
              </a:ext>
            </a:extLst>
          </p:cNvPr>
          <p:cNvSpPr/>
          <p:nvPr/>
        </p:nvSpPr>
        <p:spPr>
          <a:xfrm>
            <a:off x="8541584" y="3257315"/>
            <a:ext cx="533400" cy="19154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714D2C-195E-A946-9F3C-9476D12BEC7E}"/>
              </a:ext>
            </a:extLst>
          </p:cNvPr>
          <p:cNvSpPr/>
          <p:nvPr/>
        </p:nvSpPr>
        <p:spPr>
          <a:xfrm>
            <a:off x="8565632" y="5701530"/>
            <a:ext cx="533400" cy="19154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056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518A6-8C5C-2642-BCFE-A36A44B77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CA9F4-3C8B-7549-B719-8FB5F087C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Background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Task Definition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Graph-based Dependency Parsing with Graph Neural Networks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2B3C0-6F6E-0645-8E95-2BDEFAD4E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41D4-1F9C-2944-94D6-E0D35E68482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315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E99BB-9609-5644-B402-B9EBCBDBD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3.4 GNN Layers – Edge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617EC-3097-A24E-A5CD-B760D83F5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Soft scores: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{0, 1} scores: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Top k scores: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Average: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BF90F-F6DA-1142-9B33-CE31D220B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41D4-1F9C-2944-94D6-E0D35E684827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1B3C00-FF83-6F4C-8B44-A19810A7A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566" y="1788319"/>
            <a:ext cx="2565400" cy="520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43E2F6-E941-C84D-8DC1-2114FF0B9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2364582"/>
            <a:ext cx="4572000" cy="48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F39F84-281E-BE4A-9890-C749BD8C8E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5600" y="3386139"/>
            <a:ext cx="3822700" cy="87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5EBBCB-9062-A24C-B0CA-4D5F1AE8B3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3300" y="4762763"/>
            <a:ext cx="5067300" cy="901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31B6C97-1CB8-8146-866F-81EDEFB5780F}"/>
              </a:ext>
            </a:extLst>
          </p:cNvPr>
          <p:cNvSpPr/>
          <p:nvPr/>
        </p:nvSpPr>
        <p:spPr>
          <a:xfrm>
            <a:off x="8067206" y="5164111"/>
            <a:ext cx="629587" cy="26982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E20918-6B52-6444-A7B0-20A9492214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8566" y="6138862"/>
            <a:ext cx="3175000" cy="8001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E9F206-9C10-BE44-B3CA-D772879C3FB1}"/>
                  </a:ext>
                </a:extLst>
              </p:cNvPr>
              <p:cNvSpPr txBox="1"/>
              <p:nvPr/>
            </p:nvSpPr>
            <p:spPr>
              <a:xfrm>
                <a:off x="9172731" y="4975856"/>
                <a:ext cx="236844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top k neighbors with highest scores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E9F206-9C10-BE44-B3CA-D772879C3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731" y="4975856"/>
                <a:ext cx="2368446" cy="646331"/>
              </a:xfrm>
              <a:prstGeom prst="rect">
                <a:avLst/>
              </a:prstGeom>
              <a:blipFill>
                <a:blip r:embed="rId8"/>
                <a:stretch>
                  <a:fillRect l="-1596" t="-3846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7875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7FA0-89C4-B244-B80F-D7DF750C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3844" cy="1325563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5B4DF-2CCA-1D47-BDE0-C9D63506F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561854-A647-F145-9A5F-C9003D279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750" y="1714879"/>
            <a:ext cx="8826500" cy="39116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70E741-D13B-9D42-9816-D84545474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41D4-1F9C-2944-94D6-E0D35E684827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D5D2BD-2C8C-7944-8FA3-28FA66AA50EB}"/>
              </a:ext>
            </a:extLst>
          </p:cNvPr>
          <p:cNvSpPr txBox="1"/>
          <p:nvPr/>
        </p:nvSpPr>
        <p:spPr>
          <a:xfrm>
            <a:off x="7363607" y="5695408"/>
            <a:ext cx="1963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Basic node representations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912308-9F05-F34A-9ACB-4409A6111FA0}"/>
              </a:ext>
            </a:extLst>
          </p:cNvPr>
          <p:cNvSpPr txBox="1"/>
          <p:nvPr/>
        </p:nvSpPr>
        <p:spPr>
          <a:xfrm>
            <a:off x="4376503" y="5737225"/>
            <a:ext cx="2418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Encoding high-order information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E03BE1-A0B7-884D-9ED1-6F137BD8661E}"/>
              </a:ext>
            </a:extLst>
          </p:cNvPr>
          <p:cNvSpPr txBox="1"/>
          <p:nvPr/>
        </p:nvSpPr>
        <p:spPr>
          <a:xfrm>
            <a:off x="1533056" y="5695408"/>
            <a:ext cx="2418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Infer optimal tree given a complete graph with edge scores.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127D2-9BC6-B244-81E8-0AED8C3C604F}"/>
              </a:ext>
            </a:extLst>
          </p:cNvPr>
          <p:cNvSpPr txBox="1"/>
          <p:nvPr/>
        </p:nvSpPr>
        <p:spPr>
          <a:xfrm>
            <a:off x="5618189" y="1231521"/>
            <a:ext cx="1963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 for predicting edge scores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2F1B45-BA34-3843-82BC-CA9EAC6D36B6}"/>
              </a:ext>
            </a:extLst>
          </p:cNvPr>
          <p:cNvSpPr txBox="1"/>
          <p:nvPr/>
        </p:nvSpPr>
        <p:spPr>
          <a:xfrm>
            <a:off x="2077699" y="2178400"/>
            <a:ext cx="2298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 for tree structures and edge label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597648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F6DEA-3ED1-0844-B6E4-4AB89425F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3.5 Decoding Optimal Tree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55C580-2C3F-B346-86BA-55C10BFBD8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Decoding optimal tree structure</a:t>
                </a:r>
              </a:p>
              <a:p>
                <a:pPr lvl="1"/>
                <a:r>
                  <a:rPr lang="en-US" dirty="0"/>
                  <a:t>Maximum Spanning Tree (MST) Algorithm– Chu-Liu Edmonds Algorithm</a:t>
                </a:r>
              </a:p>
              <a:p>
                <a:endParaRPr lang="en-US" dirty="0"/>
              </a:p>
              <a:p>
                <a:r>
                  <a:rPr lang="en-US" dirty="0"/>
                  <a:t>Label prediction (classification):</a:t>
                </a:r>
              </a:p>
              <a:p>
                <a:pPr lvl="1"/>
                <a:r>
                  <a:rPr lang="en-US" dirty="0"/>
                  <a:t>Similar as computing edge scores.</a:t>
                </a:r>
              </a:p>
              <a:p>
                <a:pPr lvl="1"/>
                <a:r>
                  <a:rPr lang="en-US" dirty="0"/>
                  <a:t>Multi-Layer Perceptron to model P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edge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Input: representations for node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𝑎𝑟𝑔𝑚𝑎𝑥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55C580-2C3F-B346-86BA-55C10BFBD8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45BE63-D9FD-574C-86F9-FF47DA46E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41D4-1F9C-2944-94D6-E0D35E684827}" type="slidenum">
              <a:rPr lang="en-US" smtClean="0"/>
              <a:t>21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48CEC0-880F-2246-AB13-9AC9D2B47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383" y="4981956"/>
            <a:ext cx="5257800" cy="166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98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CFF9B-4ED8-5A44-ACD7-B9CB4DB91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3.5.1 Maximum Spanning Tree (MST)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76F0F2-01E8-FB47-9ACC-DFCE33803B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Spanning Tree: A spanning tree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r>
                  <a:rPr lang="en-US" dirty="0"/>
                  <a:t> of a directed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tree over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which contains all of the nodes in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with minimum number of edges.</a:t>
                </a:r>
              </a:p>
              <a:p>
                <a:endParaRPr lang="en-US" dirty="0"/>
              </a:p>
              <a:p>
                <a:r>
                  <a:rPr lang="en-US" dirty="0"/>
                  <a:t>MST: A MST is a spanning tree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r>
                  <a:rPr lang="en-US" dirty="0"/>
                  <a:t> with highest edge weights.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76F0F2-01E8-FB47-9ACC-DFCE33803B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7CF3C-BB94-5349-A256-9C002446E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41D4-1F9C-2944-94D6-E0D35E684827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B6D58-D95E-1746-A121-06D48977F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9615" y="4116933"/>
            <a:ext cx="5068296" cy="26045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3D2BB8-10E5-AF4B-AEEC-E567E5A373E6}"/>
              </a:ext>
            </a:extLst>
          </p:cNvPr>
          <p:cNvSpPr/>
          <p:nvPr/>
        </p:nvSpPr>
        <p:spPr>
          <a:xfrm>
            <a:off x="371605" y="6598364"/>
            <a:ext cx="114487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/>
              <a:t>Jurafsky</a:t>
            </a:r>
            <a:r>
              <a:rPr lang="en-US" sz="1000" dirty="0"/>
              <a:t>, Daniel, and James H. Martin. "Speech and Language Processing: An introduction to speech recognition, computational linguistics and natural language processing." </a:t>
            </a:r>
            <a:r>
              <a:rPr lang="en-US" sz="1000" i="1" dirty="0"/>
              <a:t>Upper Saddle River, NJ: Prentice Hall</a:t>
            </a:r>
            <a:r>
              <a:rPr lang="en-US" sz="1000" dirty="0"/>
              <a:t> (2008).</a:t>
            </a:r>
          </a:p>
        </p:txBody>
      </p:sp>
    </p:spTree>
    <p:extLst>
      <p:ext uri="{BB962C8B-B14F-4D97-AF65-F5344CB8AC3E}">
        <p14:creationId xmlns:p14="http://schemas.microsoft.com/office/powerpoint/2010/main" val="3677714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319E2-FD64-A148-A9AF-329794746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3.5.2 Chu-Liu Edmonds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01187-6719-5842-A550-9BE94E552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4598" y="1825625"/>
            <a:ext cx="3639202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Initialization: for each v, choose the incoming edge with highest score.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Break cycles: subtract highest scores for all incoming edges, and merge nodes in cycles.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Split nodes, and delete edges according to Tree constrain.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93DB9-9B11-B840-BE9A-0ABF63EF8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41D4-1F9C-2944-94D6-E0D35E684827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522406-66CB-8F44-8B10-A9540732C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45" y="1296726"/>
            <a:ext cx="7174953" cy="55325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EA5F4B-E475-6D4F-98B8-89E1E0B4B3A0}"/>
              </a:ext>
            </a:extLst>
          </p:cNvPr>
          <p:cNvSpPr txBox="1"/>
          <p:nvPr/>
        </p:nvSpPr>
        <p:spPr>
          <a:xfrm>
            <a:off x="418475" y="2622289"/>
            <a:ext cx="839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22D83C-BE1F-F54D-8FF9-5AE477FB32FE}"/>
              </a:ext>
            </a:extLst>
          </p:cNvPr>
          <p:cNvSpPr txBox="1"/>
          <p:nvPr/>
        </p:nvSpPr>
        <p:spPr>
          <a:xfrm>
            <a:off x="4137455" y="2622289"/>
            <a:ext cx="839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003428-AF97-A94D-976F-0EC361E0E0BE}"/>
              </a:ext>
            </a:extLst>
          </p:cNvPr>
          <p:cNvSpPr txBox="1"/>
          <p:nvPr/>
        </p:nvSpPr>
        <p:spPr>
          <a:xfrm>
            <a:off x="418475" y="4541134"/>
            <a:ext cx="839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145ECA-9257-0E46-9256-87FE05C5A959}"/>
              </a:ext>
            </a:extLst>
          </p:cNvPr>
          <p:cNvSpPr txBox="1"/>
          <p:nvPr/>
        </p:nvSpPr>
        <p:spPr>
          <a:xfrm>
            <a:off x="4127121" y="4541134"/>
            <a:ext cx="839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1’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27F1C1-B8DE-D049-97DF-30913E5ECBC9}"/>
              </a:ext>
            </a:extLst>
          </p:cNvPr>
          <p:cNvSpPr/>
          <p:nvPr/>
        </p:nvSpPr>
        <p:spPr>
          <a:xfrm>
            <a:off x="371605" y="6673899"/>
            <a:ext cx="114487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/>
              <a:t>Jurafsky</a:t>
            </a:r>
            <a:r>
              <a:rPr lang="en-US" sz="1000" dirty="0"/>
              <a:t>, Daniel, and James H. Martin. "Speech and Language Processing: An introduction to speech recognition, computational linguistics and natural language processing." </a:t>
            </a:r>
            <a:r>
              <a:rPr lang="en-US" sz="1000" i="1" dirty="0"/>
              <a:t>Upper Saddle River, NJ: Prentice Hall</a:t>
            </a:r>
            <a:r>
              <a:rPr lang="en-US" sz="1000" dirty="0"/>
              <a:t> (2008).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273160-F75E-5A46-8A68-0D42289B4AC7}"/>
              </a:ext>
            </a:extLst>
          </p:cNvPr>
          <p:cNvSpPr txBox="1"/>
          <p:nvPr/>
        </p:nvSpPr>
        <p:spPr>
          <a:xfrm>
            <a:off x="2429656" y="6304567"/>
            <a:ext cx="839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</a:t>
            </a:r>
          </a:p>
        </p:txBody>
      </p:sp>
    </p:spTree>
    <p:extLst>
      <p:ext uri="{BB962C8B-B14F-4D97-AF65-F5344CB8AC3E}">
        <p14:creationId xmlns:p14="http://schemas.microsoft.com/office/powerpoint/2010/main" val="1719137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7FA0-89C4-B244-B80F-D7DF750C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3844" cy="1325563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5B4DF-2CCA-1D47-BDE0-C9D63506F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561854-A647-F145-9A5F-C9003D279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750" y="1714879"/>
            <a:ext cx="8826500" cy="39116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70E741-D13B-9D42-9816-D84545474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41D4-1F9C-2944-94D6-E0D35E684827}" type="slidenum">
              <a:rPr lang="en-US" smtClean="0"/>
              <a:t>24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D5D2BD-2C8C-7944-8FA3-28FA66AA50EB}"/>
              </a:ext>
            </a:extLst>
          </p:cNvPr>
          <p:cNvSpPr txBox="1"/>
          <p:nvPr/>
        </p:nvSpPr>
        <p:spPr>
          <a:xfrm>
            <a:off x="7363607" y="5695408"/>
            <a:ext cx="1963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Basic node representations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912308-9F05-F34A-9ACB-4409A6111FA0}"/>
              </a:ext>
            </a:extLst>
          </p:cNvPr>
          <p:cNvSpPr txBox="1"/>
          <p:nvPr/>
        </p:nvSpPr>
        <p:spPr>
          <a:xfrm>
            <a:off x="4376503" y="5737225"/>
            <a:ext cx="2418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Encoding high-order information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E03BE1-A0B7-884D-9ED1-6F137BD8661E}"/>
              </a:ext>
            </a:extLst>
          </p:cNvPr>
          <p:cNvSpPr txBox="1"/>
          <p:nvPr/>
        </p:nvSpPr>
        <p:spPr>
          <a:xfrm>
            <a:off x="1533056" y="5695408"/>
            <a:ext cx="2418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Infer optimal tree given a complete graph with edge scores.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127D2-9BC6-B244-81E8-0AED8C3C604F}"/>
              </a:ext>
            </a:extLst>
          </p:cNvPr>
          <p:cNvSpPr txBox="1"/>
          <p:nvPr/>
        </p:nvSpPr>
        <p:spPr>
          <a:xfrm>
            <a:off x="5618189" y="1231521"/>
            <a:ext cx="1963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 for predicting edge scores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2F1B45-BA34-3843-82BC-CA9EAC6D36B6}"/>
              </a:ext>
            </a:extLst>
          </p:cNvPr>
          <p:cNvSpPr txBox="1"/>
          <p:nvPr/>
        </p:nvSpPr>
        <p:spPr>
          <a:xfrm>
            <a:off x="2077699" y="2178400"/>
            <a:ext cx="2298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 for tree structures and edge label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01115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CFF9B-4ED8-5A44-ACD7-B9CB4DB91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3.5.3 Learning Objective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76F0F2-01E8-FB47-9ACC-DFCE33803B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Loss for the output tree structure</a:t>
                </a:r>
              </a:p>
              <a:p>
                <a:pPr lvl="1"/>
                <a:r>
                  <a:rPr lang="en-US" dirty="0"/>
                  <a:t>Output from the model: </a:t>
                </a:r>
              </a:p>
              <a:p>
                <a:pPr lvl="2"/>
                <a:r>
                  <a:rPr lang="en-US" dirty="0"/>
                  <a:t>tree structure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/>
                  <a:t>probability of edge labels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/>
                  <a:t>Probability of edge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Ground truth: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Layer-wise loss</a:t>
                </a:r>
              </a:p>
              <a:p>
                <a:pPr lvl="1"/>
                <a:r>
                  <a:rPr lang="en-US" dirty="0"/>
                  <a:t>Edge scores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each GCN layer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76F0F2-01E8-FB47-9ACC-DFCE33803B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7CF3C-BB94-5349-A256-9C002446E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41D4-1F9C-2944-94D6-E0D35E684827}" type="slidenum">
              <a:rPr lang="en-US" smtClean="0"/>
              <a:t>25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4D7CE0-240B-E84D-999F-CBBD9BB0C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701730"/>
            <a:ext cx="5562600" cy="939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9357FB-288B-E842-8F49-7FA9E931A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01" y="5514975"/>
            <a:ext cx="4978400" cy="1206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B0DF59-0F6B-C24A-AF8D-1060DB3505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4766" y="4285643"/>
            <a:ext cx="2306821" cy="43422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093EBBF-3FB6-C044-8365-DB0610BFB7CF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6096000" y="4719868"/>
            <a:ext cx="3032177" cy="8948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B5F905-BA15-944D-B9C5-C12CB9F6036D}"/>
              </a:ext>
            </a:extLst>
          </p:cNvPr>
          <p:cNvCxnSpPr>
            <a:cxnSpLocks/>
          </p:cNvCxnSpPr>
          <p:nvPr/>
        </p:nvCxnSpPr>
        <p:spPr>
          <a:xfrm>
            <a:off x="9280577" y="3657672"/>
            <a:ext cx="0" cy="554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A5BFFB1-5871-7C48-8184-9A6135D6D85F}"/>
                  </a:ext>
                </a:extLst>
              </p:cNvPr>
              <p:cNvSpPr txBox="1"/>
              <p:nvPr/>
            </p:nvSpPr>
            <p:spPr>
              <a:xfrm>
                <a:off x="7731177" y="2316256"/>
                <a:ext cx="30987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: the number of edges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A5BFFB1-5871-7C48-8184-9A6135D6D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1177" y="2316256"/>
                <a:ext cx="3098799" cy="369332"/>
              </a:xfrm>
              <a:prstGeom prst="rect">
                <a:avLst/>
              </a:prstGeom>
              <a:blipFill>
                <a:blip r:embed="rId7"/>
                <a:stretch>
                  <a:fillRect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373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CFF9B-4ED8-5A44-ACD7-B9CB4DB91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3.6 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6F0F2-01E8-FB47-9ACC-DFCE33803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Unlabeled Attachment Score (UAS):</a:t>
            </a:r>
          </a:p>
          <a:p>
            <a:pPr lvl="1"/>
            <a:r>
              <a:rPr lang="en-US" dirty="0"/>
              <a:t>The percentage of words that have the corrected </a:t>
            </a:r>
            <a:r>
              <a:rPr lang="en-US" b="1" dirty="0"/>
              <a:t>head</a:t>
            </a:r>
            <a:r>
              <a:rPr lang="en-US" dirty="0"/>
              <a:t>.</a:t>
            </a:r>
          </a:p>
          <a:p>
            <a:r>
              <a:rPr lang="en-US" dirty="0"/>
              <a:t>Labeled Attachment Score (LAS):</a:t>
            </a:r>
          </a:p>
          <a:p>
            <a:pPr lvl="1"/>
            <a:r>
              <a:rPr lang="en-US" dirty="0"/>
              <a:t>The percentage of words that have the corrected </a:t>
            </a:r>
            <a:r>
              <a:rPr lang="en-US" b="1" dirty="0"/>
              <a:t>head</a:t>
            </a:r>
            <a:r>
              <a:rPr lang="en-US" dirty="0"/>
              <a:t> </a:t>
            </a:r>
            <a:r>
              <a:rPr lang="en-US" b="1" dirty="0"/>
              <a:t>and label.</a:t>
            </a:r>
            <a:endParaRPr lang="en-US" dirty="0"/>
          </a:p>
          <a:p>
            <a:r>
              <a:rPr lang="en-US" dirty="0"/>
              <a:t>Unlabeled Complete Match (UCM):</a:t>
            </a:r>
          </a:p>
          <a:p>
            <a:pPr lvl="1"/>
            <a:r>
              <a:rPr lang="en-US" dirty="0"/>
              <a:t>The percentage of predicted </a:t>
            </a:r>
            <a:r>
              <a:rPr lang="en-US" b="1" dirty="0"/>
              <a:t>trees</a:t>
            </a:r>
            <a:r>
              <a:rPr lang="en-US" dirty="0"/>
              <a:t> that are completely corrected.</a:t>
            </a:r>
          </a:p>
          <a:p>
            <a:r>
              <a:rPr lang="en-US" dirty="0"/>
              <a:t>Labeled Complete Match (LCM):</a:t>
            </a:r>
          </a:p>
          <a:p>
            <a:pPr lvl="1"/>
            <a:r>
              <a:rPr lang="en-US" dirty="0"/>
              <a:t>The percentage of predicted </a:t>
            </a:r>
            <a:r>
              <a:rPr lang="en-US" b="1" dirty="0"/>
              <a:t>trees and labels </a:t>
            </a:r>
            <a:r>
              <a:rPr lang="en-US" dirty="0"/>
              <a:t>are completely corrected.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7CF3C-BB94-5349-A256-9C002446E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41D4-1F9C-2944-94D6-E0D35E684827}" type="slidenum">
              <a:rPr lang="en-US" smtClean="0"/>
              <a:t>26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3D2BB8-10E5-AF4B-AEEC-E567E5A373E6}"/>
              </a:ext>
            </a:extLst>
          </p:cNvPr>
          <p:cNvSpPr/>
          <p:nvPr/>
        </p:nvSpPr>
        <p:spPr>
          <a:xfrm>
            <a:off x="371605" y="6598364"/>
            <a:ext cx="114487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/>
              <a:t>Jurafsky</a:t>
            </a:r>
            <a:r>
              <a:rPr lang="en-US" sz="1000" dirty="0"/>
              <a:t>, Daniel, and James H. Martin. "Speech and Language Processing: An introduction to speech recognition, computational linguistics and natural language processing." </a:t>
            </a:r>
            <a:r>
              <a:rPr lang="en-US" sz="1000" i="1" dirty="0"/>
              <a:t>Upper Saddle River, NJ: Prentice Hall</a:t>
            </a:r>
            <a:r>
              <a:rPr lang="en-US" sz="1000" dirty="0"/>
              <a:t> (2008).</a:t>
            </a:r>
          </a:p>
        </p:txBody>
      </p:sp>
    </p:spTree>
    <p:extLst>
      <p:ext uri="{BB962C8B-B14F-4D97-AF65-F5344CB8AC3E}">
        <p14:creationId xmlns:p14="http://schemas.microsoft.com/office/powerpoint/2010/main" val="228878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DDBE4-66D0-6C4D-B049-59A33AF10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3.6.1 Main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E0197-F7FC-AC45-8337-72C61C9D1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12601-F5A4-D340-B6BD-F258C39EE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41D4-1F9C-2944-94D6-E0D35E684827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33ED72-F992-5E4C-8500-8AE19135D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23" y="1529440"/>
            <a:ext cx="5158386" cy="532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29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DDBE4-66D0-6C4D-B049-59A33AF10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3.6.2 Different Layers and Updating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E0197-F7FC-AC45-8337-72C61C9D1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12601-F5A4-D340-B6BD-F258C39EE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41D4-1F9C-2944-94D6-E0D35E684827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3DB039-20DA-6947-B943-14EAFB26A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75" y="1425283"/>
            <a:ext cx="5459959" cy="51520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A419B5-D195-F548-B0E3-9A73E1844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125" y="2001044"/>
            <a:ext cx="60071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35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B3F5D-1AED-3440-B80D-1AD134E6D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D4E94-E032-3240-B494-371DDEDDF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word </a:t>
            </a:r>
            <a:r>
              <a:rPr lang="en-US" b="1" dirty="0"/>
              <a:t>syntax</a:t>
            </a:r>
            <a:r>
              <a:rPr lang="en-US" dirty="0"/>
              <a:t> comes from the Greek syntaxis , meaning “setting out together or arrangement”, and refers to </a:t>
            </a:r>
            <a:r>
              <a:rPr lang="en-US" b="1" dirty="0"/>
              <a:t>the way words are arranged together</a:t>
            </a:r>
            <a:r>
              <a:rPr lang="en-US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B8F2F-68E8-3D4B-B4D6-7CF5DFD63C05}"/>
              </a:ext>
            </a:extLst>
          </p:cNvPr>
          <p:cNvSpPr txBox="1"/>
          <p:nvPr/>
        </p:nvSpPr>
        <p:spPr>
          <a:xfrm>
            <a:off x="538620" y="6320607"/>
            <a:ext cx="11486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Jurafsky</a:t>
            </a:r>
            <a:r>
              <a:rPr lang="en-US" sz="1000" dirty="0"/>
              <a:t>, Daniel, and James H. Martin. "Speech and Language Processing: An introduction to speech recognition, computational linguistics and natural language processing." </a:t>
            </a:r>
            <a:r>
              <a:rPr lang="en-US" sz="1000" i="1" dirty="0"/>
              <a:t>Upper Saddle River, NJ: Prentice Hall</a:t>
            </a:r>
            <a:r>
              <a:rPr lang="en-US" sz="1000" dirty="0"/>
              <a:t> (2008).</a:t>
            </a:r>
          </a:p>
          <a:p>
            <a:r>
              <a:rPr lang="en-US" sz="1000" dirty="0">
                <a:hlinkClick r:id="rId3"/>
              </a:rPr>
              <a:t>http://www.sohu.com/a/74710386_356310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001E4C-38AE-AC4B-A029-C362C955B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152" y="3195144"/>
            <a:ext cx="2899979" cy="28999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6F6FF6-4E7A-FD4F-9583-AE1C249422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4606" y="3186437"/>
            <a:ext cx="2899978" cy="28999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1160B2-8F2E-DB42-ABB6-DA94FE7D60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2593" y="3026378"/>
            <a:ext cx="3150585" cy="31505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5DF85D-B2C9-C542-800B-8BC5974344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984" y="3051500"/>
            <a:ext cx="4064000" cy="3022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2122C98-9087-7D40-9B03-D60D63E284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5984" y="3094854"/>
            <a:ext cx="4064000" cy="3022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66B9DF-D539-0741-A1F8-90580F99E29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35545"/>
          <a:stretch/>
        </p:blipFill>
        <p:spPr>
          <a:xfrm>
            <a:off x="8833288" y="3063814"/>
            <a:ext cx="2601061" cy="3022601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71A2F21-9616-1749-9AEB-24C32E1D2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41D4-1F9C-2944-94D6-E0D35E6848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53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E96AE-84C8-DB42-AB80-2BACBA366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3.6.2 Different Layers and Updating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00F81-B1C5-DB4E-887A-48857429D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FC5F8D-EBEC-954C-9138-6480F2482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41D4-1F9C-2944-94D6-E0D35E684827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A7431C-620F-9945-AD2D-A8896F2ED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43262"/>
            <a:ext cx="10515600" cy="471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7025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DDBE4-66D0-6C4D-B049-59A33AF10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3.6.3 Different  Scoring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E0197-F7FC-AC45-8337-72C61C9D1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12601-F5A4-D340-B6BD-F258C39EE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41D4-1F9C-2944-94D6-E0D35E684827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469666-A6F0-2641-BBD9-BFE4721FF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0" y="1893094"/>
            <a:ext cx="58420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46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0EB26-F970-A14C-8B8C-7AD39FE54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3.6.4 Error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5D341-11FA-7748-8AC0-BBF6B6965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B878C-5F73-EA48-B518-54A801852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41D4-1F9C-2944-94D6-E0D35E684827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81BF44-974B-0E42-B2A7-268EDB6A5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51" y="2168161"/>
            <a:ext cx="10822898" cy="322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559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468C7-BB2B-1C40-9B50-4CB13FC9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19BD6-3DAC-EF47-A046-77AA5D852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1600" dirty="0" err="1"/>
              <a:t>Jurafsky</a:t>
            </a:r>
            <a:r>
              <a:rPr lang="en-US" sz="1600" dirty="0"/>
              <a:t>, Daniel, and James H. Martin. "Speech and Language Processing: An introduction to speech recognition, computational linguistics and natural language processing." </a:t>
            </a:r>
            <a:r>
              <a:rPr lang="en-US" sz="1600" i="1" dirty="0"/>
              <a:t>Upper Saddle River, NJ: Prentice Hall</a:t>
            </a:r>
            <a:r>
              <a:rPr lang="en-US" sz="1600" dirty="0"/>
              <a:t> (2008).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Marcus, Mitchell, et al. "The Penn Treebank: annotating predicate argument structure." </a:t>
            </a:r>
            <a:r>
              <a:rPr lang="en-US" sz="1600" i="1" dirty="0"/>
              <a:t>Proceedings of the workshop on Human Language Technology</a:t>
            </a:r>
            <a:r>
              <a:rPr lang="en-US" sz="1600" dirty="0"/>
              <a:t>. Association for Computational Linguistics, 1994.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Ji, Tao, </a:t>
            </a:r>
            <a:r>
              <a:rPr lang="en-US" sz="1600" dirty="0" err="1"/>
              <a:t>Yuanbin</a:t>
            </a:r>
            <a:r>
              <a:rPr lang="en-US" sz="1600" dirty="0"/>
              <a:t> Wu, and Man Lan. "Graph-based dependency parsing with graph neural networks." </a:t>
            </a:r>
            <a:r>
              <a:rPr lang="en-US" sz="1600" i="1" dirty="0"/>
              <a:t>Proceedings of ACL</a:t>
            </a:r>
            <a:r>
              <a:rPr lang="en-US" sz="1600" dirty="0"/>
              <a:t>. 2019.</a:t>
            </a:r>
          </a:p>
          <a:p>
            <a:pPr marL="514350" indent="-514350">
              <a:buFont typeface="+mj-lt"/>
              <a:buAutoNum type="arabicPeriod"/>
            </a:pP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577651-DD09-C24E-B425-D0A6700B7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41D4-1F9C-2944-94D6-E0D35E68482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268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7FA0-89C4-B244-B80F-D7DF750CF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</a:t>
            </a:r>
            <a:r>
              <a:rPr lang="en-US" altLang="zh-CN" dirty="0"/>
              <a:t>1</a:t>
            </a:r>
            <a:r>
              <a:rPr lang="en-US" dirty="0"/>
              <a:t> Part-Of-Speech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5B4DF-2CCA-1D47-BDE0-C9D63506F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Parts of speech (POS): word classes or syntactic categories</a:t>
            </a:r>
          </a:p>
          <a:p>
            <a:pPr lvl="1"/>
            <a:r>
              <a:rPr lang="en-US" dirty="0"/>
              <a:t>noun, verb, pronoun, preposition, adverb, conjunction, participle, and article</a:t>
            </a:r>
          </a:p>
          <a:p>
            <a:r>
              <a:rPr lang="en-US" dirty="0"/>
              <a:t>Example: The Penn </a:t>
            </a:r>
            <a:r>
              <a:rPr lang="en-US" dirty="0" err="1"/>
              <a:t>TreeBank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74B232-F0E1-5443-96AC-E4608378F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740" y="3208616"/>
            <a:ext cx="6450519" cy="3284259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374BFF6F-FA93-4A49-B8D0-4984D18E9299}"/>
              </a:ext>
            </a:extLst>
          </p:cNvPr>
          <p:cNvSpPr/>
          <p:nvPr/>
        </p:nvSpPr>
        <p:spPr>
          <a:xfrm>
            <a:off x="5146768" y="5703861"/>
            <a:ext cx="1898464" cy="789014"/>
          </a:xfrm>
          <a:prstGeom prst="frame">
            <a:avLst>
              <a:gd name="adj1" fmla="val 29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70A978EE-EBCA-2345-85AC-8FE49033AAB9}"/>
              </a:ext>
            </a:extLst>
          </p:cNvPr>
          <p:cNvSpPr/>
          <p:nvPr/>
        </p:nvSpPr>
        <p:spPr>
          <a:xfrm>
            <a:off x="7324742" y="3428999"/>
            <a:ext cx="1898464" cy="554277"/>
          </a:xfrm>
          <a:prstGeom prst="frame">
            <a:avLst>
              <a:gd name="adj1" fmla="val 29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F1D830-C6CC-1A47-9173-6816097F2381}"/>
              </a:ext>
            </a:extLst>
          </p:cNvPr>
          <p:cNvSpPr/>
          <p:nvPr/>
        </p:nvSpPr>
        <p:spPr>
          <a:xfrm>
            <a:off x="733779" y="6590147"/>
            <a:ext cx="106200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Marcus, Mitchell, et al. "The Penn Treebank: annotating predicate argument structure." </a:t>
            </a:r>
            <a:r>
              <a:rPr lang="en-US" sz="1000" i="1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Proceedings of the workshop on Human Language Technology</a:t>
            </a:r>
            <a:r>
              <a:rPr lang="en-US" sz="10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Association for Computational Linguistics, 1994.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F65AFBC-74BE-954E-8090-3F0B185B8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41D4-1F9C-2944-94D6-E0D35E68482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06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7FA0-89C4-B244-B80F-D7DF750CF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1.2 Constituency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5B4DF-2CCA-1D47-BDE0-C9D63506F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Constituency: abstraction for groups of words -&gt; hierarchical graph.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72FF0B-7162-D744-AA17-D4BA359EA4AD}"/>
              </a:ext>
            </a:extLst>
          </p:cNvPr>
          <p:cNvSpPr/>
          <p:nvPr/>
        </p:nvSpPr>
        <p:spPr>
          <a:xfrm>
            <a:off x="371605" y="6492875"/>
            <a:ext cx="114487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/>
              <a:t>Jurafsky</a:t>
            </a:r>
            <a:r>
              <a:rPr lang="en-US" sz="1000" dirty="0"/>
              <a:t>, Daniel, and James H. Martin. "Speech and Language Processing: An introduction to speech recognition, computational linguistics and natural language processing." </a:t>
            </a:r>
            <a:r>
              <a:rPr lang="en-US" sz="1000" i="1" dirty="0"/>
              <a:t>Upper Saddle River, NJ: Prentice Hall</a:t>
            </a:r>
            <a:r>
              <a:rPr lang="en-US" sz="1000" dirty="0"/>
              <a:t> (2008).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BAC4E9-4C30-9747-B2AA-BBEBC8DB5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731" y="2283209"/>
            <a:ext cx="3568211" cy="38937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AFFB5B-2EF2-C448-A42B-29DD6838BED4}"/>
              </a:ext>
            </a:extLst>
          </p:cNvPr>
          <p:cNvSpPr txBox="1"/>
          <p:nvPr/>
        </p:nvSpPr>
        <p:spPr>
          <a:xfrm>
            <a:off x="9290137" y="3214619"/>
            <a:ext cx="25302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S: Sentence</a:t>
            </a:r>
          </a:p>
          <a:p>
            <a:r>
              <a:rPr lang="en-US" dirty="0"/>
              <a:t>NP: Noun Phrase</a:t>
            </a:r>
          </a:p>
          <a:p>
            <a:r>
              <a:rPr lang="en-US" dirty="0"/>
              <a:t>VP: Verb Phrase</a:t>
            </a:r>
          </a:p>
          <a:p>
            <a:r>
              <a:rPr lang="en-US" dirty="0"/>
              <a:t>Pro: Pronoun</a:t>
            </a:r>
          </a:p>
          <a:p>
            <a:r>
              <a:rPr lang="en-US" dirty="0"/>
              <a:t>Det: Determiner</a:t>
            </a:r>
          </a:p>
          <a:p>
            <a:r>
              <a:rPr lang="en-US" dirty="0"/>
              <a:t>Nom: Nominal Noun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08930F-5D2F-364B-A23C-16C0820D7140}"/>
              </a:ext>
            </a:extLst>
          </p:cNvPr>
          <p:cNvSpPr txBox="1"/>
          <p:nvPr/>
        </p:nvSpPr>
        <p:spPr>
          <a:xfrm>
            <a:off x="1089763" y="3059668"/>
            <a:ext cx="3515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" pitchFamily="2" charset="0"/>
              </a:rPr>
              <a:t>   I      prefer    a     morning   flight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D0E9DF-684F-CA4F-93D0-0EBBA99BA938}"/>
              </a:ext>
            </a:extLst>
          </p:cNvPr>
          <p:cNvSpPr txBox="1"/>
          <p:nvPr/>
        </p:nvSpPr>
        <p:spPr>
          <a:xfrm>
            <a:off x="1089763" y="3751923"/>
            <a:ext cx="3515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PRP    VBP    DT      NN         NN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8FDA4E2-210E-AF47-BAF7-7E99B3FD5D1D}"/>
              </a:ext>
            </a:extLst>
          </p:cNvPr>
          <p:cNvCxnSpPr/>
          <p:nvPr/>
        </p:nvCxnSpPr>
        <p:spPr>
          <a:xfrm>
            <a:off x="1377863" y="3372822"/>
            <a:ext cx="0" cy="3757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7586D6-5843-DF4A-AC24-08725CDA64B5}"/>
              </a:ext>
            </a:extLst>
          </p:cNvPr>
          <p:cNvCxnSpPr/>
          <p:nvPr/>
        </p:nvCxnSpPr>
        <p:spPr>
          <a:xfrm>
            <a:off x="2006252" y="3390756"/>
            <a:ext cx="0" cy="3757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2682A64-EEDD-9946-A651-ED3EDA732B04}"/>
              </a:ext>
            </a:extLst>
          </p:cNvPr>
          <p:cNvCxnSpPr/>
          <p:nvPr/>
        </p:nvCxnSpPr>
        <p:spPr>
          <a:xfrm>
            <a:off x="2609589" y="3376520"/>
            <a:ext cx="0" cy="3757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79FA95E-9169-2D46-8760-78943B4E0DEA}"/>
              </a:ext>
            </a:extLst>
          </p:cNvPr>
          <p:cNvCxnSpPr/>
          <p:nvPr/>
        </p:nvCxnSpPr>
        <p:spPr>
          <a:xfrm>
            <a:off x="3263030" y="3372822"/>
            <a:ext cx="0" cy="3757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7F97466-A559-CB46-B548-881B15A82C22}"/>
              </a:ext>
            </a:extLst>
          </p:cNvPr>
          <p:cNvCxnSpPr/>
          <p:nvPr/>
        </p:nvCxnSpPr>
        <p:spPr>
          <a:xfrm>
            <a:off x="4066784" y="3390756"/>
            <a:ext cx="0" cy="3757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9C886A2-BD81-0441-95EE-2E5188512B9D}"/>
              </a:ext>
            </a:extLst>
          </p:cNvPr>
          <p:cNvSpPr txBox="1"/>
          <p:nvPr/>
        </p:nvSpPr>
        <p:spPr>
          <a:xfrm>
            <a:off x="1225463" y="4275267"/>
            <a:ext cx="25302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PRP: Personal Pronoun</a:t>
            </a:r>
          </a:p>
          <a:p>
            <a:r>
              <a:rPr lang="en-US" dirty="0"/>
              <a:t>VBP: Verb Present</a:t>
            </a:r>
          </a:p>
          <a:p>
            <a:r>
              <a:rPr lang="en-US" dirty="0"/>
              <a:t>DT: Determiner</a:t>
            </a:r>
          </a:p>
          <a:p>
            <a:r>
              <a:rPr lang="en-US" dirty="0"/>
              <a:t>NN: Single or Mass Noun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CE8C5B0-1D5E-4544-A711-84BA0C3C9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41D4-1F9C-2944-94D6-E0D35E68482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23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7FA0-89C4-B244-B80F-D7DF750CF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1.3 Dependency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5B4DF-2CCA-1D47-BDE0-C9D63506F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Dependency: relation between a pair of words -&gt; dependency tree.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B2DD84-797E-1243-8904-44F16E1D9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53" y="2404998"/>
            <a:ext cx="3764334" cy="3663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BEBE34-9046-234B-8956-3A18CCEA1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0775" y="2753284"/>
            <a:ext cx="3494762" cy="1233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A48845-0926-DD42-8F9B-5BB39B6B3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4201" y="2416336"/>
            <a:ext cx="2223714" cy="2575229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6EA53895-D645-8747-ACE0-E42FF8AC5E12}"/>
              </a:ext>
            </a:extLst>
          </p:cNvPr>
          <p:cNvSpPr/>
          <p:nvPr/>
        </p:nvSpPr>
        <p:spPr>
          <a:xfrm>
            <a:off x="7360741" y="3237978"/>
            <a:ext cx="500082" cy="2636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401B5A98-0AC4-2A41-A72F-E0D2729528E1}"/>
              </a:ext>
            </a:extLst>
          </p:cNvPr>
          <p:cNvSpPr/>
          <p:nvPr/>
        </p:nvSpPr>
        <p:spPr>
          <a:xfrm rot="10800000">
            <a:off x="7460717" y="3488020"/>
            <a:ext cx="500082" cy="2636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D7467B-F4B4-514B-9AD9-DD66400C6C12}"/>
              </a:ext>
            </a:extLst>
          </p:cNvPr>
          <p:cNvSpPr txBox="1"/>
          <p:nvPr/>
        </p:nvSpPr>
        <p:spPr>
          <a:xfrm>
            <a:off x="8491601" y="4171717"/>
            <a:ext cx="31623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root</a:t>
            </a:r>
          </a:p>
          <a:p>
            <a:r>
              <a:rPr lang="en-US" dirty="0" err="1"/>
              <a:t>nsubj</a:t>
            </a:r>
            <a:r>
              <a:rPr lang="en-US" dirty="0"/>
              <a:t>: nominal subject</a:t>
            </a:r>
          </a:p>
          <a:p>
            <a:r>
              <a:rPr lang="en-US" dirty="0" err="1"/>
              <a:t>dobj</a:t>
            </a:r>
            <a:r>
              <a:rPr lang="en-US" dirty="0"/>
              <a:t>: direct object</a:t>
            </a:r>
          </a:p>
          <a:p>
            <a:r>
              <a:rPr lang="en-US" dirty="0"/>
              <a:t>det: determiner</a:t>
            </a:r>
          </a:p>
          <a:p>
            <a:r>
              <a:rPr lang="en-US" dirty="0" err="1"/>
              <a:t>nmod</a:t>
            </a:r>
            <a:r>
              <a:rPr lang="en-US" dirty="0"/>
              <a:t>: nominal modifier</a:t>
            </a:r>
          </a:p>
          <a:p>
            <a:r>
              <a:rPr lang="en-US" dirty="0"/>
              <a:t>case: prepositions etc.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BBB452-4F72-CE4E-95D9-659577E35AB3}"/>
              </a:ext>
            </a:extLst>
          </p:cNvPr>
          <p:cNvSpPr txBox="1"/>
          <p:nvPr/>
        </p:nvSpPr>
        <p:spPr>
          <a:xfrm>
            <a:off x="8299415" y="6068860"/>
            <a:ext cx="3494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 property: DAG constrain</a:t>
            </a:r>
          </a:p>
          <a:p>
            <a:r>
              <a:rPr lang="en-US" dirty="0"/>
              <a:t>(Directed Acyclic Graph)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0476671-1319-6B44-80C4-2963B85FB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41D4-1F9C-2944-94D6-E0D35E684827}" type="slidenum">
              <a:rPr lang="en-US" smtClean="0"/>
              <a:t>5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0ECABD-D603-8C41-972E-C9FF723974E3}"/>
              </a:ext>
            </a:extLst>
          </p:cNvPr>
          <p:cNvSpPr/>
          <p:nvPr/>
        </p:nvSpPr>
        <p:spPr>
          <a:xfrm>
            <a:off x="345388" y="6644281"/>
            <a:ext cx="114487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/>
              <a:t>Jurafsky</a:t>
            </a:r>
            <a:r>
              <a:rPr lang="en-US" sz="1000" dirty="0"/>
              <a:t>, Daniel, and James H. Martin. "Speech and Language Processing: An introduction to speech recognition, computational linguistics and natural language processing." </a:t>
            </a:r>
            <a:r>
              <a:rPr lang="en-US" sz="1000" i="1" dirty="0"/>
              <a:t>Upper Saddle River, NJ: Prentice Hall</a:t>
            </a:r>
            <a:r>
              <a:rPr lang="en-US" sz="1000" dirty="0"/>
              <a:t> (2008).</a:t>
            </a:r>
          </a:p>
        </p:txBody>
      </p:sp>
    </p:spTree>
    <p:extLst>
      <p:ext uri="{BB962C8B-B14F-4D97-AF65-F5344CB8AC3E}">
        <p14:creationId xmlns:p14="http://schemas.microsoft.com/office/powerpoint/2010/main" val="54306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7FA0-89C4-B244-B80F-D7DF750CF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Dependency Parsing via Graph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95B4DF-2CCA-1D47-BDE0-C9D63506F9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75591"/>
              </a:xfrm>
            </p:spPr>
            <p:txBody>
              <a:bodyPr/>
              <a:lstStyle/>
              <a:p>
                <a:r>
                  <a:rPr lang="en-US" dirty="0"/>
                  <a:t>Given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Find the best dependency tree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which has the highest score.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𝑠𝑐𝑜𝑟𝑒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𝑠𝑐𝑜𝑟𝑒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𝑠𝑐𝑜𝑟𝑒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95B4DF-2CCA-1D47-BDE0-C9D63506F9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75591"/>
              </a:xfrm>
              <a:blipFill>
                <a:blip r:embed="rId3"/>
                <a:stretch>
                  <a:fillRect l="-965" t="-2394" b="-39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E24BAC9-17FF-FE4B-8FAB-D27145E8D138}"/>
              </a:ext>
            </a:extLst>
          </p:cNvPr>
          <p:cNvSpPr txBox="1"/>
          <p:nvPr/>
        </p:nvSpPr>
        <p:spPr>
          <a:xfrm>
            <a:off x="5636712" y="297493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39E187D1-27D4-A644-BB76-2B20292001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14640384"/>
                  </p:ext>
                </p:extLst>
              </p:nvPr>
            </p:nvGraphicFramePr>
            <p:xfrm>
              <a:off x="2906036" y="1884982"/>
              <a:ext cx="6951947" cy="15784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954063">
                      <a:extLst>
                        <a:ext uri="{9D8B030D-6E8A-4147-A177-3AD203B41FA5}">
                          <a16:colId xmlns:a16="http://schemas.microsoft.com/office/drawing/2014/main" val="601977247"/>
                        </a:ext>
                      </a:extLst>
                    </a:gridCol>
                    <a:gridCol w="4997884">
                      <a:extLst>
                        <a:ext uri="{9D8B030D-6E8A-4147-A177-3AD203B41FA5}">
                          <a16:colId xmlns:a16="http://schemas.microsoft.com/office/drawing/2014/main" val="16796499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  <m:r>
                                  <a:rPr lang="en-US" smtClean="0"/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mtClean="0"/>
                                    </m:ctrlPr>
                                  </m:sSubPr>
                                  <m:e>
                                    <m:r>
                                      <a:rPr lang="en-US" smtClean="0"/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mtClean="0"/>
                                      <m:t>1</m:t>
                                    </m:r>
                                  </m:sub>
                                </m:sSub>
                                <m:r>
                                  <a:rPr lang="en-US" smtClean="0"/>
                                  <m:t>, …,</m:t>
                                </m:r>
                                <m:sSub>
                                  <m:sSubPr>
                                    <m:ctrlPr>
                                      <a:rPr lang="en-US"/>
                                    </m:ctrlPr>
                                  </m:sSubPr>
                                  <m:e>
                                    <m:r>
                                      <a:rPr lang="en-US"/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mtClean="0"/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 sentence containing </a:t>
                          </a:r>
                          <a14:m>
                            <m:oMath xmlns:m="http://schemas.openxmlformats.org/officeDocument/2006/math">
                              <m:r>
                                <a:rPr lang="en-US" dirty="0" smtClean="0"/>
                                <m:t>𝑛</m:t>
                              </m:r>
                            </m:oMath>
                          </a14:m>
                          <a:r>
                            <a:rPr lang="en-US" dirty="0"/>
                            <a:t> words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97829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  <m:r>
                                  <a:rPr lang="en-US" smtClean="0"/>
                                  <m:t>=</m:t>
                                </m:r>
                                <m:d>
                                  <m:dPr>
                                    <m:ctrlPr>
                                      <a:rPr lang="en-US" smtClean="0"/>
                                    </m:ctrlPr>
                                  </m:dPr>
                                  <m:e>
                                    <m:r>
                                      <a:rPr lang="en-US" smtClean="0"/>
                                      <m:t>𝑉</m:t>
                                    </m:r>
                                    <m:r>
                                      <a:rPr lang="en-US" smtClean="0"/>
                                      <m:t>, </m:t>
                                    </m:r>
                                    <m:r>
                                      <a:rPr lang="en-US" smtClean="0"/>
                                      <m:t>𝐸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The complete graph over the sentence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oMath>
                          </a14:m>
                          <a:r>
                            <a:rPr lang="en-US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70546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/>
                                  <m:t>𝑉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The set of nodes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mtClean="0"/>
                                  </m:ctrlPr>
                                </m:sSubPr>
                                <m:e>
                                  <m:r>
                                    <a:rPr lang="en-US" smtClean="0"/>
                                    <m:t>𝑤</m:t>
                                  </m:r>
                                </m:e>
                                <m:sub>
                                  <m:r>
                                    <a:rPr lang="en-US" smtClean="0"/>
                                    <m:t>1</m:t>
                                  </m:r>
                                </m:sub>
                              </m:sSub>
                              <m:r>
                                <a:rPr lang="en-US" smtClean="0"/>
                                <m:t>, …,</m:t>
                              </m:r>
                              <m:sSub>
                                <m:sSubPr>
                                  <m:ctrlPr>
                                    <a:rPr lang="en-US"/>
                                  </m:ctrlPr>
                                </m:sSubPr>
                                <m:e>
                                  <m:r>
                                    <a:rPr lang="en-US"/>
                                    <m:t>𝑤</m:t>
                                  </m:r>
                                </m:e>
                                <m:sub>
                                  <m:r>
                                    <a:rPr lang="en-US" smtClean="0"/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and a root node)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41132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/>
                                  <m:t>𝐸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The set of node edges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mtClean="0"/>
                                <m:t>(</m:t>
                              </m:r>
                              <m:r>
                                <a:rPr lang="en-US" smtClean="0"/>
                                <m:t>𝑖</m:t>
                              </m:r>
                              <m:r>
                                <a:rPr lang="en-US" smtClean="0"/>
                                <m:t>, </m:t>
                              </m:r>
                              <m:r>
                                <a:rPr lang="en-US" smtClean="0"/>
                                <m:t>𝑗</m:t>
                              </m:r>
                              <m:r>
                                <a:rPr lang="en-US" smtClean="0"/>
                                <m:t>, </m:t>
                              </m:r>
                              <m:r>
                                <a:rPr lang="en-US" smtClean="0"/>
                                <m:t>𝑟</m:t>
                              </m:r>
                              <m:r>
                                <a:rPr lang="en-US" smtClean="0"/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where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dirty="0" smtClean="0"/>
                                  </m:ctrlPr>
                                </m:sSubPr>
                                <m:e>
                                  <m:r>
                                    <a:rPr lang="en-US" dirty="0" smtClean="0"/>
                                    <m:t>𝑤</m:t>
                                  </m:r>
                                </m:e>
                                <m:sub>
                                  <m:r>
                                    <a:rPr lang="en-US" dirty="0" smtClean="0"/>
                                    <m:t>𝑖</m:t>
                                  </m:r>
                                </m:sub>
                              </m:sSub>
                              <m:groupChr>
                                <m:groupChrPr>
                                  <m:chr m:val="→"/>
                                  <m:vertJc m:val="bot"/>
                                  <m:ctrlPr>
                                    <a:rPr lang="en-US" dirty="0" smtClean="0"/>
                                  </m:ctrlPr>
                                </m:groupChrPr>
                                <m:e>
                                  <m:r>
                                    <m:rPr>
                                      <m:brk m:alnAt="2"/>
                                    </m:rPr>
                                    <a:rPr lang="en-US" dirty="0" smtClean="0"/>
                                    <m:t>𝑟</m:t>
                                  </m:r>
                                </m:e>
                              </m:groupChr>
                              <m:sSub>
                                <m:sSubPr>
                                  <m:ctrlPr>
                                    <a:rPr lang="en-US" dirty="0" smtClean="0"/>
                                  </m:ctrlPr>
                                </m:sSubPr>
                                <m:e>
                                  <m:r>
                                    <a:rPr lang="en-US" dirty="0" smtClean="0"/>
                                    <m:t>𝑤</m:t>
                                  </m:r>
                                </m:e>
                                <m:sub>
                                  <m:r>
                                    <a:rPr lang="en-US" dirty="0" smtClean="0"/>
                                    <m:t>𝑗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1755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39E187D1-27D4-A644-BB76-2B20292001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14640384"/>
                  </p:ext>
                </p:extLst>
              </p:nvPr>
            </p:nvGraphicFramePr>
            <p:xfrm>
              <a:off x="2906036" y="1884982"/>
              <a:ext cx="6951947" cy="15784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954063">
                      <a:extLst>
                        <a:ext uri="{9D8B030D-6E8A-4147-A177-3AD203B41FA5}">
                          <a16:colId xmlns:a16="http://schemas.microsoft.com/office/drawing/2014/main" val="601977247"/>
                        </a:ext>
                      </a:extLst>
                    </a:gridCol>
                    <a:gridCol w="4997884">
                      <a:extLst>
                        <a:ext uri="{9D8B030D-6E8A-4147-A177-3AD203B41FA5}">
                          <a16:colId xmlns:a16="http://schemas.microsoft.com/office/drawing/2014/main" val="16796499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6897" r="-256494" b="-3758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8987" t="-6897" b="-3758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97829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103333" r="-256494" b="-26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8987" t="-103333" b="-26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70546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210345" r="-256494" b="-1724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8987" t="-210345" b="-1724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4113237"/>
                      </a:ext>
                    </a:extLst>
                  </a:tr>
                  <a:tr h="4659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243243" r="-256494" b="-351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8987" t="-243243" b="-351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5175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E1846-4B55-5543-B0B5-CEEA2373D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41D4-1F9C-2944-94D6-E0D35E68482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95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7FA0-89C4-B244-B80F-D7DF750CF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Dependency Parsing via Graph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5B4DF-2CCA-1D47-BDE0-C9D63506F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5591"/>
          </a:xfrm>
        </p:spPr>
        <p:txBody>
          <a:bodyPr/>
          <a:lstStyle/>
          <a:p>
            <a:r>
              <a:rPr lang="en-US" dirty="0"/>
              <a:t>Two steps for solving the problem: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/>
              <a:t>Compute scores for each edge. (*main focus of the paper)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/>
              <a:t>Infer dependency tree based on the estimated edge scores.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dirty="0"/>
              <a:t>Search for optimal tree (without edge labels)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dirty="0"/>
              <a:t>Predict edge labels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24BAC9-17FF-FE4B-8FAB-D27145E8D138}"/>
              </a:ext>
            </a:extLst>
          </p:cNvPr>
          <p:cNvSpPr txBox="1"/>
          <p:nvPr/>
        </p:nvSpPr>
        <p:spPr>
          <a:xfrm>
            <a:off x="5636712" y="297493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3B877F-91C2-A94B-884F-91DEE6D7B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41D4-1F9C-2944-94D6-E0D35E68482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4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7FA0-89C4-B244-B80F-D7DF750C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735" y="320675"/>
            <a:ext cx="12167290" cy="1325563"/>
          </a:xfrm>
        </p:spPr>
        <p:txBody>
          <a:bodyPr/>
          <a:lstStyle/>
          <a:p>
            <a:r>
              <a:rPr lang="en-US" dirty="0"/>
              <a:t>3. The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5B4DF-2CCA-1D47-BDE0-C9D63506F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46B34-3992-CD49-B844-253D0A0FE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930" y="2508534"/>
            <a:ext cx="9765964" cy="298551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7CA8DF-3D07-CE45-92D1-2F6C9999B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41D4-1F9C-2944-94D6-E0D35E68482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830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3505</TotalTime>
  <Words>1841</Words>
  <Application>Microsoft Macintosh PowerPoint</Application>
  <PresentationFormat>Widescreen</PresentationFormat>
  <Paragraphs>312</Paragraphs>
  <Slides>33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Times</vt:lpstr>
      <vt:lpstr>Office Theme</vt:lpstr>
      <vt:lpstr>GCN for Dependency Parsing</vt:lpstr>
      <vt:lpstr>Outline</vt:lpstr>
      <vt:lpstr>1. Syntax</vt:lpstr>
      <vt:lpstr>1.1 Part-Of-Speech</vt:lpstr>
      <vt:lpstr>1.2 Constituency Tree</vt:lpstr>
      <vt:lpstr>1.3 Dependency Tree</vt:lpstr>
      <vt:lpstr>2. Dependency Parsing via Graph Algorithm</vt:lpstr>
      <vt:lpstr>2. Dependency Parsing via Graph Algorithm</vt:lpstr>
      <vt:lpstr>3. The paper</vt:lpstr>
      <vt:lpstr>3.1 Motivation</vt:lpstr>
      <vt:lpstr>3.2 Overview</vt:lpstr>
      <vt:lpstr>3.3 RNN Encoder</vt:lpstr>
      <vt:lpstr>Overview</vt:lpstr>
      <vt:lpstr>3.4 GNN Layers</vt:lpstr>
      <vt:lpstr>3.4 GNN Layers (cont’)</vt:lpstr>
      <vt:lpstr>3.4 GNN Layers – My understanding</vt:lpstr>
      <vt:lpstr>3.4 GNN Layers – My understanding (cont’)</vt:lpstr>
      <vt:lpstr>3.4 GNN Layers – My understanding (cont’)</vt:lpstr>
      <vt:lpstr>3.4 GNN Layers – Put updating functions together</vt:lpstr>
      <vt:lpstr>3.4 GNN Layers – Edge scores</vt:lpstr>
      <vt:lpstr>Overview</vt:lpstr>
      <vt:lpstr>3.5 Decoding Optimal Tree</vt:lpstr>
      <vt:lpstr>3.5.1 Maximum Spanning Tree (MST)</vt:lpstr>
      <vt:lpstr>3.5.2 Chu-Liu Edmonds Algorithm</vt:lpstr>
      <vt:lpstr>Overview</vt:lpstr>
      <vt:lpstr>3.5.3 Learning Objective</vt:lpstr>
      <vt:lpstr>3.6 Experimental Results</vt:lpstr>
      <vt:lpstr>3.6.1 Main Results</vt:lpstr>
      <vt:lpstr>3.6.2 Different Layers and Updating Methods</vt:lpstr>
      <vt:lpstr>3.6.2 Different Layers and Updating Methods</vt:lpstr>
      <vt:lpstr>3.6.3 Different  Scoring Functions</vt:lpstr>
      <vt:lpstr>3.6.4 Error Analysis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Recent Advances in GCN for NLP</dc:title>
  <dc:creator>Jing, Baoyu</dc:creator>
  <cp:lastModifiedBy>Jing, Baoyu</cp:lastModifiedBy>
  <cp:revision>69</cp:revision>
  <dcterms:created xsi:type="dcterms:W3CDTF">2019-10-19T20:42:54Z</dcterms:created>
  <dcterms:modified xsi:type="dcterms:W3CDTF">2019-11-06T18:59:34Z</dcterms:modified>
</cp:coreProperties>
</file>